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9" r:id="rId3"/>
    <p:sldId id="258" r:id="rId4"/>
    <p:sldId id="285" r:id="rId5"/>
    <p:sldId id="290" r:id="rId6"/>
    <p:sldId id="291" r:id="rId7"/>
    <p:sldId id="261" r:id="rId8"/>
    <p:sldId id="281" r:id="rId9"/>
  </p:sldIdLst>
  <p:sldSz cx="12188825" cy="6858000"/>
  <p:notesSz cx="6858000" cy="9144000"/>
  <p:custDataLst>
    <p:tags r:id="rId11"/>
  </p:custDataLst>
  <p:defaultTextStyle>
    <a:defPPr>
      <a:defRPr lang="zh-CN"/>
    </a:defPPr>
    <a:lvl1pPr marL="0" algn="l" defTabSz="91411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1pPr>
    <a:lvl2pPr marL="457057" algn="l" defTabSz="91411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2pPr>
    <a:lvl3pPr marL="914114" algn="l" defTabSz="91411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3pPr>
    <a:lvl4pPr marL="1371171" algn="l" defTabSz="91411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4pPr>
    <a:lvl5pPr marL="1828228" algn="l" defTabSz="91411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5pPr>
    <a:lvl6pPr marL="2285285" algn="l" defTabSz="91411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6pPr>
    <a:lvl7pPr marL="2742342" algn="l" defTabSz="91411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7pPr>
    <a:lvl8pPr marL="3199399" algn="l" defTabSz="91411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8pPr>
    <a:lvl9pPr marL="3656456" algn="l" defTabSz="914114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1464"/>
    <a:srgbClr val="0396FF"/>
    <a:srgbClr val="DFB670"/>
    <a:srgbClr val="1872C0"/>
    <a:srgbClr val="C9AD70"/>
    <a:srgbClr val="1A72C1"/>
    <a:srgbClr val="EC5B08"/>
    <a:srgbClr val="F28A60"/>
    <a:srgbClr val="F5A7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37" autoAdjust="0"/>
    <p:restoredTop sz="94674"/>
  </p:normalViewPr>
  <p:slideViewPr>
    <p:cSldViewPr snapToGrid="0">
      <p:cViewPr varScale="1">
        <p:scale>
          <a:sx n="104" d="100"/>
          <a:sy n="104" d="100"/>
        </p:scale>
        <p:origin x="510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3.png>
</file>

<file path=ppt/media/image14.jpg>
</file>

<file path=ppt/media/image16.pn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79E86-C4A4-44B9-AE14-269A4C0E2B52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622657-D228-4245-AAD3-D8F94AC688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468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4693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1pPr>
    <a:lvl2pPr marL="302346" algn="l" defTabSz="604693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2pPr>
    <a:lvl3pPr marL="604693" algn="l" defTabSz="604693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3pPr>
    <a:lvl4pPr marL="907039" algn="l" defTabSz="604693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4pPr>
    <a:lvl5pPr marL="1209385" algn="l" defTabSz="604693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5pPr>
    <a:lvl6pPr marL="1511732" algn="l" defTabSz="604693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6pPr>
    <a:lvl7pPr marL="1814078" algn="l" defTabSz="604693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7pPr>
    <a:lvl8pPr marL="2116425" algn="l" defTabSz="604693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8pPr>
    <a:lvl9pPr marL="2418771" algn="l" defTabSz="604693" rtl="0" eaLnBrk="1" latinLnBrk="0" hangingPunct="1">
      <a:defRPr sz="79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22657-D228-4245-AAD3-D8F94AC6882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317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22657-D228-4245-AAD3-D8F94AC6882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237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22657-D228-4245-AAD3-D8F94AC6882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9399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22657-D228-4245-AAD3-D8F94AC6882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042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22657-D228-4245-AAD3-D8F94AC6882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5773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22657-D228-4245-AAD3-D8F94AC6882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461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22657-D228-4245-AAD3-D8F94AC6882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5567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22657-D228-4245-AAD3-D8F94AC6882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973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50102"/>
            </a:gs>
            <a:gs pos="0">
              <a:srgbClr val="331433"/>
            </a:gs>
            <a:gs pos="100000">
              <a:srgbClr val="061C5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ED210-1F44-4111-9508-78F50351D935}" type="datetimeFigureOut">
              <a:rPr lang="zh-CN" altLang="en-US" smtClean="0"/>
              <a:t>2019/11/6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A145D-121B-4411-B4C6-BD7762E622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8095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randomBar dir="vert"/>
  </p:transition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5.pn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10" Type="http://schemas.openxmlformats.org/officeDocument/2006/relationships/image" Target="../media/image4.emf"/><Relationship Id="rId4" Type="http://schemas.microsoft.com/office/2007/relationships/hdphoto" Target="../media/hdphoto2.wdp"/><Relationship Id="rId9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3266" cy="6858000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12B41E84-E536-4554-AA78-D579F16F13E9}"/>
              </a:ext>
            </a:extLst>
          </p:cNvPr>
          <p:cNvSpPr/>
          <p:nvPr/>
        </p:nvSpPr>
        <p:spPr>
          <a:xfrm>
            <a:off x="985253" y="4803601"/>
            <a:ext cx="5397318" cy="520568"/>
          </a:xfrm>
          <a:prstGeom prst="roundRect">
            <a:avLst>
              <a:gd name="adj" fmla="val 50000"/>
            </a:avLst>
          </a:prstGeom>
          <a:solidFill>
            <a:srgbClr val="03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80" dirty="0">
              <a:latin typeface="三极极黑简体" panose="00000500000000000000" pitchFamily="2" charset="-122"/>
              <a:ea typeface="三极极黑简体" panose="00000500000000000000" pitchFamily="2" charset="-122"/>
            </a:endParaRPr>
          </a:p>
        </p:txBody>
      </p:sp>
      <p:sp>
        <p:nvSpPr>
          <p:cNvPr id="11" name="Rectangle 5"/>
          <p:cNvSpPr/>
          <p:nvPr/>
        </p:nvSpPr>
        <p:spPr>
          <a:xfrm>
            <a:off x="898166" y="2271909"/>
            <a:ext cx="1059239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0" b="1" spc="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发票数字化</a:t>
            </a:r>
            <a:endParaRPr lang="en-US" altLang="zh-CN" sz="6000" b="1" spc="3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6000" b="1" spc="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助推数字经济新发展</a:t>
            </a:r>
          </a:p>
        </p:txBody>
      </p:sp>
      <p:sp>
        <p:nvSpPr>
          <p:cNvPr id="3" name="矩形 2"/>
          <p:cNvSpPr/>
          <p:nvPr/>
        </p:nvSpPr>
        <p:spPr>
          <a:xfrm>
            <a:off x="1606922" y="4861544"/>
            <a:ext cx="5138505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百望云售前专家   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337" y="986462"/>
            <a:ext cx="1570130" cy="54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99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>
            <a:extLst>
              <a:ext uri="{FF2B5EF4-FFF2-40B4-BE49-F238E27FC236}">
                <a16:creationId xmlns:a16="http://schemas.microsoft.com/office/drawing/2014/main" id="{BC7FF9BE-8A7D-41F3-B2E2-BF0F681BD5AB}"/>
              </a:ext>
            </a:extLst>
          </p:cNvPr>
          <p:cNvSpPr/>
          <p:nvPr/>
        </p:nvSpPr>
        <p:spPr>
          <a:xfrm>
            <a:off x="2055132" y="1355449"/>
            <a:ext cx="1955548" cy="552262"/>
          </a:xfrm>
          <a:prstGeom prst="rect">
            <a:avLst/>
          </a:prstGeom>
          <a:solidFill>
            <a:srgbClr val="03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效率低下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A81CD74-39B9-4CF8-A05A-1BA8067753CE}"/>
              </a:ext>
            </a:extLst>
          </p:cNvPr>
          <p:cNvSpPr/>
          <p:nvPr/>
        </p:nvSpPr>
        <p:spPr>
          <a:xfrm>
            <a:off x="5186122" y="1355449"/>
            <a:ext cx="1955548" cy="552262"/>
          </a:xfrm>
          <a:prstGeom prst="rect">
            <a:avLst/>
          </a:prstGeom>
          <a:solidFill>
            <a:srgbClr val="03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成本高昂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7767D38-25E1-4A0A-9FFD-ED1C0A241832}"/>
              </a:ext>
            </a:extLst>
          </p:cNvPr>
          <p:cNvSpPr/>
          <p:nvPr/>
        </p:nvSpPr>
        <p:spPr>
          <a:xfrm>
            <a:off x="8226578" y="1355449"/>
            <a:ext cx="1955548" cy="552262"/>
          </a:xfrm>
          <a:prstGeom prst="rect">
            <a:avLst/>
          </a:prstGeom>
          <a:solidFill>
            <a:srgbClr val="03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管控风险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60000"/>
                    </a14:imgEffect>
                    <a14:imgEffect>
                      <a14:saturation sat="132000"/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0220"/>
            <a:ext cx="12188825" cy="4432300"/>
          </a:xfrm>
          <a:prstGeom prst="rect">
            <a:avLst/>
          </a:prstGeom>
        </p:spPr>
      </p:pic>
      <p:cxnSp>
        <p:nvCxnSpPr>
          <p:cNvPr id="8" name="直线连接符 7"/>
          <p:cNvCxnSpPr/>
          <p:nvPr/>
        </p:nvCxnSpPr>
        <p:spPr>
          <a:xfrm>
            <a:off x="0" y="888949"/>
            <a:ext cx="11806428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A5828A80-2D43-4FEF-82CC-D4B9432D76D2}"/>
              </a:ext>
            </a:extLst>
          </p:cNvPr>
          <p:cNvSpPr/>
          <p:nvPr/>
        </p:nvSpPr>
        <p:spPr>
          <a:xfrm>
            <a:off x="240123" y="15874"/>
            <a:ext cx="8613139" cy="873075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传统财税票处理流程束缚数字经济全面发展 </a:t>
            </a: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2686" y="292389"/>
            <a:ext cx="2473742" cy="32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05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线连接符 9"/>
          <p:cNvCxnSpPr/>
          <p:nvPr/>
        </p:nvCxnSpPr>
        <p:spPr>
          <a:xfrm flipH="1" flipV="1">
            <a:off x="10817989" y="3824576"/>
            <a:ext cx="799899" cy="71795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线连接符 10"/>
          <p:cNvCxnSpPr/>
          <p:nvPr/>
        </p:nvCxnSpPr>
        <p:spPr>
          <a:xfrm flipH="1" flipV="1">
            <a:off x="5064407" y="1277583"/>
            <a:ext cx="513484" cy="78892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46000"/>
                    </a14:imgEffect>
                    <a14:imgEffect>
                      <a14:brightnessContrast bright="-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703" y="1154657"/>
            <a:ext cx="9838998" cy="5689711"/>
          </a:xfrm>
          <a:prstGeom prst="rect">
            <a:avLst/>
          </a:prstGeom>
        </p:spPr>
      </p:pic>
      <p:cxnSp>
        <p:nvCxnSpPr>
          <p:cNvPr id="13" name="直线连接符 12"/>
          <p:cNvCxnSpPr>
            <a:stCxn id="107" idx="4"/>
          </p:cNvCxnSpPr>
          <p:nvPr/>
        </p:nvCxnSpPr>
        <p:spPr>
          <a:xfrm>
            <a:off x="1149677" y="1356303"/>
            <a:ext cx="88744" cy="48138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>
            <a:off x="1613401" y="4055037"/>
            <a:ext cx="1646845" cy="337741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>
            <a:off x="2059910" y="1384600"/>
            <a:ext cx="1738780" cy="44786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连接符 15"/>
          <p:cNvCxnSpPr/>
          <p:nvPr/>
        </p:nvCxnSpPr>
        <p:spPr>
          <a:xfrm flipV="1">
            <a:off x="7005538" y="3148405"/>
            <a:ext cx="1281894" cy="21045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/>
          <p:cNvCxnSpPr/>
          <p:nvPr/>
        </p:nvCxnSpPr>
        <p:spPr>
          <a:xfrm>
            <a:off x="9284436" y="1259991"/>
            <a:ext cx="784869" cy="35404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/>
          <p:cNvCxnSpPr/>
          <p:nvPr/>
        </p:nvCxnSpPr>
        <p:spPr>
          <a:xfrm flipV="1">
            <a:off x="9600556" y="3770101"/>
            <a:ext cx="1217435" cy="478459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6836935" y="3289345"/>
            <a:ext cx="238117" cy="23811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6885927" y="3338336"/>
            <a:ext cx="140133" cy="1401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1" name="组 20"/>
          <p:cNvGrpSpPr/>
          <p:nvPr/>
        </p:nvGrpSpPr>
        <p:grpSpPr>
          <a:xfrm>
            <a:off x="1991445" y="1319449"/>
            <a:ext cx="238117" cy="238117"/>
            <a:chOff x="2226576" y="1334947"/>
            <a:chExt cx="238117" cy="238117"/>
          </a:xfrm>
        </p:grpSpPr>
        <p:sp>
          <p:nvSpPr>
            <p:cNvPr id="22" name="椭圆 21"/>
            <p:cNvSpPr/>
            <p:nvPr/>
          </p:nvSpPr>
          <p:spPr>
            <a:xfrm>
              <a:off x="2226576" y="1334947"/>
              <a:ext cx="238117" cy="23811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2274519" y="1379576"/>
              <a:ext cx="140133" cy="1401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4" name="椭圆 23"/>
          <p:cNvSpPr/>
          <p:nvPr/>
        </p:nvSpPr>
        <p:spPr>
          <a:xfrm>
            <a:off x="4563671" y="1648562"/>
            <a:ext cx="238117" cy="23811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4612663" y="1697554"/>
            <a:ext cx="140133" cy="1401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3091644" y="4224175"/>
            <a:ext cx="238117" cy="23811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3140635" y="4273167"/>
            <a:ext cx="140133" cy="1401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3799739" y="3004793"/>
            <a:ext cx="171928" cy="17192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3835113" y="3040167"/>
            <a:ext cx="101181" cy="1011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0" name="组 29"/>
          <p:cNvGrpSpPr/>
          <p:nvPr/>
        </p:nvGrpSpPr>
        <p:grpSpPr>
          <a:xfrm>
            <a:off x="10649387" y="3656422"/>
            <a:ext cx="238117" cy="238117"/>
            <a:chOff x="10884518" y="3656422"/>
            <a:chExt cx="238117" cy="238117"/>
          </a:xfrm>
        </p:grpSpPr>
        <p:sp>
          <p:nvSpPr>
            <p:cNvPr id="31" name="椭圆 30"/>
            <p:cNvSpPr/>
            <p:nvPr/>
          </p:nvSpPr>
          <p:spPr>
            <a:xfrm>
              <a:off x="10884518" y="3656422"/>
              <a:ext cx="238117" cy="23811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10933509" y="3704965"/>
              <a:ext cx="140133" cy="1401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9101168" y="1095306"/>
            <a:ext cx="238117" cy="238117"/>
            <a:chOff x="9350965" y="1072215"/>
            <a:chExt cx="238117" cy="238117"/>
          </a:xfrm>
        </p:grpSpPr>
        <p:sp>
          <p:nvSpPr>
            <p:cNvPr id="34" name="椭圆 33"/>
            <p:cNvSpPr/>
            <p:nvPr/>
          </p:nvSpPr>
          <p:spPr>
            <a:xfrm>
              <a:off x="9350965" y="1072215"/>
              <a:ext cx="238117" cy="23811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9399956" y="1121207"/>
              <a:ext cx="140133" cy="14013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cxnSp>
        <p:nvCxnSpPr>
          <p:cNvPr id="36" name="直线连接符 35"/>
          <p:cNvCxnSpPr/>
          <p:nvPr/>
        </p:nvCxnSpPr>
        <p:spPr>
          <a:xfrm flipH="1">
            <a:off x="1613401" y="3307389"/>
            <a:ext cx="1159913" cy="55721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圆角矩形 36"/>
          <p:cNvSpPr/>
          <p:nvPr/>
        </p:nvSpPr>
        <p:spPr>
          <a:xfrm>
            <a:off x="951588" y="5035961"/>
            <a:ext cx="10206009" cy="1615996"/>
          </a:xfrm>
          <a:prstGeom prst="roundRect">
            <a:avLst>
              <a:gd name="adj" fmla="val 5431"/>
            </a:avLst>
          </a:prstGeom>
          <a:noFill/>
          <a:ln w="31750">
            <a:solidFill>
              <a:srgbClr val="DFB67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8" name="直线连接符 37"/>
          <p:cNvCxnSpPr/>
          <p:nvPr/>
        </p:nvCxnSpPr>
        <p:spPr>
          <a:xfrm flipV="1">
            <a:off x="8590032" y="1905236"/>
            <a:ext cx="180676" cy="84457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/>
          <p:cNvCxnSpPr/>
          <p:nvPr/>
        </p:nvCxnSpPr>
        <p:spPr>
          <a:xfrm flipV="1">
            <a:off x="2324121" y="2042968"/>
            <a:ext cx="1492161" cy="46725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连接符 39"/>
          <p:cNvCxnSpPr/>
          <p:nvPr/>
        </p:nvCxnSpPr>
        <p:spPr>
          <a:xfrm>
            <a:off x="2324121" y="2644876"/>
            <a:ext cx="518456" cy="67580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/>
          <p:cNvCxnSpPr/>
          <p:nvPr/>
        </p:nvCxnSpPr>
        <p:spPr>
          <a:xfrm flipH="1" flipV="1">
            <a:off x="1432716" y="2296379"/>
            <a:ext cx="891405" cy="21384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连接符 41"/>
          <p:cNvCxnSpPr/>
          <p:nvPr/>
        </p:nvCxnSpPr>
        <p:spPr>
          <a:xfrm>
            <a:off x="4235220" y="2161722"/>
            <a:ext cx="588657" cy="58083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连接符 42"/>
          <p:cNvCxnSpPr/>
          <p:nvPr/>
        </p:nvCxnSpPr>
        <p:spPr>
          <a:xfrm flipV="1">
            <a:off x="5256799" y="2256939"/>
            <a:ext cx="321091" cy="5423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连接符 43"/>
          <p:cNvCxnSpPr/>
          <p:nvPr/>
        </p:nvCxnSpPr>
        <p:spPr>
          <a:xfrm flipV="1">
            <a:off x="5768325" y="2024066"/>
            <a:ext cx="926705" cy="4243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连接符 44"/>
          <p:cNvCxnSpPr/>
          <p:nvPr/>
        </p:nvCxnSpPr>
        <p:spPr>
          <a:xfrm flipV="1">
            <a:off x="5341179" y="2403299"/>
            <a:ext cx="1499871" cy="99169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线连接符 45"/>
          <p:cNvCxnSpPr/>
          <p:nvPr/>
        </p:nvCxnSpPr>
        <p:spPr>
          <a:xfrm flipV="1">
            <a:off x="2932035" y="2296379"/>
            <a:ext cx="973590" cy="111951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线连接符 46"/>
          <p:cNvCxnSpPr/>
          <p:nvPr/>
        </p:nvCxnSpPr>
        <p:spPr>
          <a:xfrm flipH="1">
            <a:off x="9529715" y="2452141"/>
            <a:ext cx="890932" cy="168203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线连接符 47"/>
          <p:cNvCxnSpPr/>
          <p:nvPr/>
        </p:nvCxnSpPr>
        <p:spPr>
          <a:xfrm>
            <a:off x="8653795" y="3320678"/>
            <a:ext cx="946761" cy="90870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线连接符 48"/>
          <p:cNvCxnSpPr/>
          <p:nvPr/>
        </p:nvCxnSpPr>
        <p:spPr>
          <a:xfrm>
            <a:off x="7214568" y="1908311"/>
            <a:ext cx="143922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线连接符 49"/>
          <p:cNvCxnSpPr/>
          <p:nvPr/>
        </p:nvCxnSpPr>
        <p:spPr>
          <a:xfrm>
            <a:off x="7215820" y="2159873"/>
            <a:ext cx="1148247" cy="73927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716457" y="1760603"/>
            <a:ext cx="969509" cy="969509"/>
          </a:xfrm>
          <a:prstGeom prst="ellipse">
            <a:avLst/>
          </a:prstGeom>
          <a:solidFill>
            <a:srgbClr val="DFB67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2608005" y="3091866"/>
            <a:ext cx="457625" cy="4576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2098509" y="2284935"/>
            <a:ext cx="457625" cy="4576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3495447" y="1437011"/>
            <a:ext cx="991796" cy="991796"/>
          </a:xfrm>
          <a:prstGeom prst="ellipse">
            <a:avLst/>
          </a:prstGeom>
          <a:solidFill>
            <a:srgbClr val="DFB67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425040" y="2428807"/>
            <a:ext cx="1321898" cy="1321898"/>
          </a:xfrm>
          <a:prstGeom prst="ellipse">
            <a:avLst/>
          </a:prstGeom>
          <a:solidFill>
            <a:srgbClr val="DFB67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8006698" y="2428807"/>
            <a:ext cx="1105884" cy="1105884"/>
          </a:xfrm>
          <a:prstGeom prst="ellipse">
            <a:avLst/>
          </a:prstGeom>
          <a:solidFill>
            <a:srgbClr val="DFB67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435334" y="1932909"/>
            <a:ext cx="457625" cy="4576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310030" y="1247362"/>
            <a:ext cx="1321898" cy="1321898"/>
          </a:xfrm>
          <a:prstGeom prst="ellipse">
            <a:avLst/>
          </a:prstGeom>
          <a:solidFill>
            <a:srgbClr val="DFB67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8559640" y="1679499"/>
            <a:ext cx="457625" cy="4576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9759698" y="1287385"/>
            <a:ext cx="1321898" cy="1321898"/>
          </a:xfrm>
          <a:prstGeom prst="ellipse">
            <a:avLst/>
          </a:prstGeom>
          <a:solidFill>
            <a:srgbClr val="DFB67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2189464" y="2375562"/>
            <a:ext cx="269314" cy="269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2702161" y="3186021"/>
            <a:ext cx="269314" cy="269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5538451" y="2027065"/>
            <a:ext cx="269314" cy="269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653795" y="1773654"/>
            <a:ext cx="269314" cy="269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5" name="组 64"/>
          <p:cNvGrpSpPr/>
          <p:nvPr/>
        </p:nvGrpSpPr>
        <p:grpSpPr>
          <a:xfrm>
            <a:off x="9276527" y="3905358"/>
            <a:ext cx="457625" cy="457625"/>
            <a:chOff x="9693999" y="4061386"/>
            <a:chExt cx="481414" cy="481414"/>
          </a:xfrm>
        </p:grpSpPr>
        <p:sp>
          <p:nvSpPr>
            <p:cNvPr id="66" name="椭圆 65"/>
            <p:cNvSpPr/>
            <p:nvPr/>
          </p:nvSpPr>
          <p:spPr>
            <a:xfrm>
              <a:off x="9693999" y="4061386"/>
              <a:ext cx="481414" cy="481414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9793049" y="4160436"/>
              <a:ext cx="283314" cy="2833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68" name="椭圆 67"/>
          <p:cNvSpPr/>
          <p:nvPr/>
        </p:nvSpPr>
        <p:spPr>
          <a:xfrm>
            <a:off x="811124" y="1860075"/>
            <a:ext cx="770564" cy="770564"/>
          </a:xfrm>
          <a:prstGeom prst="ellipse">
            <a:avLst/>
          </a:prstGeom>
          <a:solidFill>
            <a:srgbClr val="DFB6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b="1" spc="300" dirty="0">
              <a:solidFill>
                <a:schemeClr val="accent2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3598916" y="1547362"/>
            <a:ext cx="770564" cy="770564"/>
          </a:xfrm>
          <a:prstGeom prst="ellipse">
            <a:avLst/>
          </a:prstGeom>
          <a:solidFill>
            <a:srgbClr val="DFB6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b="1" spc="300" dirty="0">
              <a:solidFill>
                <a:srgbClr val="0096FF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4529486" y="2538809"/>
            <a:ext cx="1106064" cy="1106064"/>
          </a:xfrm>
          <a:prstGeom prst="ellipse">
            <a:avLst/>
          </a:prstGeom>
          <a:solidFill>
            <a:srgbClr val="DFB6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b="1" spc="300" dirty="0">
              <a:solidFill>
                <a:srgbClr val="FFC003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6405304" y="1334099"/>
            <a:ext cx="1138889" cy="1138889"/>
          </a:xfrm>
          <a:prstGeom prst="ellipse">
            <a:avLst/>
          </a:prstGeom>
          <a:solidFill>
            <a:srgbClr val="DFB6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b="1" spc="300" dirty="0">
              <a:solidFill>
                <a:srgbClr val="97C525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8152545" y="2563463"/>
            <a:ext cx="831527" cy="831527"/>
          </a:xfrm>
          <a:prstGeom prst="ellipse">
            <a:avLst/>
          </a:prstGeom>
          <a:solidFill>
            <a:srgbClr val="DFB6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b="1" spc="300" dirty="0">
              <a:solidFill>
                <a:srgbClr val="0096FF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9855015" y="1380568"/>
            <a:ext cx="1125771" cy="1125771"/>
          </a:xfrm>
          <a:prstGeom prst="ellipse">
            <a:avLst/>
          </a:prstGeom>
          <a:solidFill>
            <a:srgbClr val="DFB6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b="1" spc="300" dirty="0">
              <a:solidFill>
                <a:srgbClr val="FFC003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74" name="组 73"/>
          <p:cNvGrpSpPr/>
          <p:nvPr/>
        </p:nvGrpSpPr>
        <p:grpSpPr>
          <a:xfrm>
            <a:off x="1289372" y="3731008"/>
            <a:ext cx="457625" cy="457625"/>
            <a:chOff x="9693999" y="4061386"/>
            <a:chExt cx="481414" cy="481414"/>
          </a:xfrm>
        </p:grpSpPr>
        <p:sp>
          <p:nvSpPr>
            <p:cNvPr id="75" name="椭圆 74"/>
            <p:cNvSpPr/>
            <p:nvPr/>
          </p:nvSpPr>
          <p:spPr>
            <a:xfrm>
              <a:off x="9693999" y="4061386"/>
              <a:ext cx="481414" cy="481414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9793049" y="4160436"/>
              <a:ext cx="283314" cy="2833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77" name="组 76"/>
          <p:cNvGrpSpPr/>
          <p:nvPr/>
        </p:nvGrpSpPr>
        <p:grpSpPr>
          <a:xfrm>
            <a:off x="1126865" y="5787461"/>
            <a:ext cx="9853922" cy="688128"/>
            <a:chOff x="873330" y="5586614"/>
            <a:chExt cx="9461387" cy="723900"/>
          </a:xfrm>
          <a:solidFill>
            <a:srgbClr val="1A72C0"/>
          </a:solidFill>
        </p:grpSpPr>
        <p:sp>
          <p:nvSpPr>
            <p:cNvPr id="78" name="圆角矩形 77"/>
            <p:cNvSpPr/>
            <p:nvPr/>
          </p:nvSpPr>
          <p:spPr>
            <a:xfrm>
              <a:off x="873330" y="5586614"/>
              <a:ext cx="1791378" cy="723900"/>
            </a:xfrm>
            <a:prstGeom prst="roundRect">
              <a:avLst>
                <a:gd name="adj" fmla="val 9673"/>
              </a:avLst>
            </a:prstGeom>
            <a:solidFill>
              <a:srgbClr val="DFB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dirty="0">
                  <a:latin typeface="Microsoft YaHei" charset="-122"/>
                  <a:ea typeface="Microsoft YaHei" charset="-122"/>
                  <a:cs typeface="Microsoft YaHei" charset="-122"/>
                </a:rPr>
                <a:t>业财税一体化</a:t>
              </a:r>
              <a:endParaRPr kumimoji="1" lang="en-US" altLang="zh-CN" sz="1600" dirty="0"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/>
              <a:r>
                <a:rPr kumimoji="1" lang="zh-CN" altLang="en-US" sz="1600" dirty="0">
                  <a:latin typeface="Microsoft YaHei" charset="-122"/>
                  <a:ea typeface="Microsoft YaHei" charset="-122"/>
                  <a:cs typeface="Microsoft YaHei" charset="-122"/>
                </a:rPr>
                <a:t>云平台</a:t>
              </a:r>
            </a:p>
          </p:txBody>
        </p:sp>
        <p:sp>
          <p:nvSpPr>
            <p:cNvPr id="79" name="圆角矩形 78"/>
            <p:cNvSpPr/>
            <p:nvPr/>
          </p:nvSpPr>
          <p:spPr>
            <a:xfrm>
              <a:off x="2797242" y="5586614"/>
              <a:ext cx="1791378" cy="723900"/>
            </a:xfrm>
            <a:prstGeom prst="roundRect">
              <a:avLst>
                <a:gd name="adj" fmla="val 10839"/>
              </a:avLst>
            </a:prstGeom>
            <a:solidFill>
              <a:srgbClr val="DFB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dirty="0">
                  <a:latin typeface="Microsoft YaHei" charset="-122"/>
                  <a:ea typeface="Microsoft YaHei" charset="-122"/>
                  <a:cs typeface="Microsoft YaHei" charset="-122"/>
                </a:rPr>
                <a:t>财务供应链协同</a:t>
              </a:r>
              <a:endParaRPr kumimoji="1" lang="en-US" altLang="zh-CN" sz="1600" dirty="0"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/>
              <a:r>
                <a:rPr kumimoji="1" lang="zh-CN" altLang="en-US" sz="1600" dirty="0">
                  <a:latin typeface="Microsoft YaHei" charset="-122"/>
                  <a:ea typeface="Microsoft YaHei" charset="-122"/>
                  <a:cs typeface="Microsoft YaHei" charset="-122"/>
                </a:rPr>
                <a:t>云平台</a:t>
              </a:r>
            </a:p>
          </p:txBody>
        </p:sp>
        <p:sp>
          <p:nvSpPr>
            <p:cNvPr id="80" name="圆角矩形 79"/>
            <p:cNvSpPr/>
            <p:nvPr/>
          </p:nvSpPr>
          <p:spPr>
            <a:xfrm>
              <a:off x="4715969" y="5586614"/>
              <a:ext cx="1791378" cy="723900"/>
            </a:xfrm>
            <a:prstGeom prst="roundRect">
              <a:avLst>
                <a:gd name="adj" fmla="val 10839"/>
              </a:avLst>
            </a:prstGeom>
            <a:solidFill>
              <a:srgbClr val="DFB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dirty="0">
                  <a:latin typeface="Microsoft YaHei" charset="-122"/>
                  <a:ea typeface="Microsoft YaHei" charset="-122"/>
                  <a:cs typeface="Microsoft YaHei" charset="-122"/>
                </a:rPr>
                <a:t>普惠金融服务</a:t>
              </a:r>
              <a:endParaRPr kumimoji="1" lang="en-US" altLang="zh-CN" sz="1600" dirty="0"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/>
              <a:r>
                <a:rPr kumimoji="1" lang="zh-CN" altLang="en-US" sz="1600" dirty="0">
                  <a:latin typeface="Microsoft YaHei" charset="-122"/>
                  <a:ea typeface="Microsoft YaHei" charset="-122"/>
                  <a:cs typeface="Microsoft YaHei" charset="-122"/>
                </a:rPr>
                <a:t>云平台</a:t>
              </a:r>
            </a:p>
          </p:txBody>
        </p:sp>
        <p:sp>
          <p:nvSpPr>
            <p:cNvPr id="81" name="圆角矩形 80"/>
            <p:cNvSpPr/>
            <p:nvPr/>
          </p:nvSpPr>
          <p:spPr>
            <a:xfrm>
              <a:off x="6634696" y="5586614"/>
              <a:ext cx="1791378" cy="723900"/>
            </a:xfrm>
            <a:prstGeom prst="roundRect">
              <a:avLst>
                <a:gd name="adj" fmla="val 9673"/>
              </a:avLst>
            </a:prstGeom>
            <a:solidFill>
              <a:srgbClr val="DFB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dirty="0">
                  <a:latin typeface="Microsoft YaHei" charset="-122"/>
                  <a:ea typeface="Microsoft YaHei" charset="-122"/>
                  <a:cs typeface="Microsoft YaHei" charset="-122"/>
                </a:rPr>
                <a:t>电子发票服务</a:t>
              </a:r>
              <a:endParaRPr kumimoji="1" lang="en-US" altLang="zh-CN" sz="1600" dirty="0"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/>
              <a:r>
                <a:rPr kumimoji="1" lang="zh-CN" altLang="en-US" sz="1600" dirty="0">
                  <a:latin typeface="Microsoft YaHei" charset="-122"/>
                  <a:ea typeface="Microsoft YaHei" charset="-122"/>
                  <a:cs typeface="Microsoft YaHei" charset="-122"/>
                </a:rPr>
                <a:t>云平台</a:t>
              </a:r>
            </a:p>
          </p:txBody>
        </p:sp>
        <p:sp>
          <p:nvSpPr>
            <p:cNvPr id="82" name="圆角矩形 81"/>
            <p:cNvSpPr/>
            <p:nvPr/>
          </p:nvSpPr>
          <p:spPr>
            <a:xfrm>
              <a:off x="8543339" y="5586614"/>
              <a:ext cx="1791378" cy="723900"/>
            </a:xfrm>
            <a:prstGeom prst="roundRect">
              <a:avLst>
                <a:gd name="adj" fmla="val 8507"/>
              </a:avLst>
            </a:prstGeom>
            <a:solidFill>
              <a:srgbClr val="DFB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>
                  <a:latin typeface="Microsoft YaHei" charset="-122"/>
                  <a:ea typeface="Microsoft YaHei" charset="-122"/>
                  <a:cs typeface="Microsoft YaHei" charset="-122"/>
                </a:rPr>
                <a:t>C</a:t>
              </a:r>
              <a:r>
                <a:rPr kumimoji="1" lang="zh-CN" altLang="en-US" sz="1600" dirty="0">
                  <a:latin typeface="Microsoft YaHei" charset="-122"/>
                  <a:ea typeface="Microsoft YaHei" charset="-122"/>
                  <a:cs typeface="Microsoft YaHei" charset="-122"/>
                </a:rPr>
                <a:t>端发票服务</a:t>
              </a:r>
              <a:endParaRPr kumimoji="1" lang="en-US" altLang="zh-CN" sz="1600" dirty="0"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/>
              <a:r>
                <a:rPr kumimoji="1" lang="zh-CN" altLang="en-US" sz="1600" dirty="0">
                  <a:latin typeface="Microsoft YaHei" charset="-122"/>
                  <a:ea typeface="Microsoft YaHei" charset="-122"/>
                  <a:cs typeface="Microsoft YaHei" charset="-122"/>
                </a:rPr>
                <a:t>云平台</a:t>
              </a:r>
            </a:p>
          </p:txBody>
        </p:sp>
      </p:grpSp>
      <p:grpSp>
        <p:nvGrpSpPr>
          <p:cNvPr id="83" name="组 82"/>
          <p:cNvGrpSpPr/>
          <p:nvPr/>
        </p:nvGrpSpPr>
        <p:grpSpPr>
          <a:xfrm>
            <a:off x="4881026" y="1066679"/>
            <a:ext cx="301592" cy="301592"/>
            <a:chOff x="5116157" y="1066679"/>
            <a:chExt cx="301592" cy="301592"/>
          </a:xfrm>
        </p:grpSpPr>
        <p:sp>
          <p:nvSpPr>
            <p:cNvPr id="84" name="椭圆 83"/>
            <p:cNvSpPr/>
            <p:nvPr/>
          </p:nvSpPr>
          <p:spPr>
            <a:xfrm>
              <a:off x="5116157" y="1066679"/>
              <a:ext cx="301592" cy="301592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5176014" y="1127801"/>
              <a:ext cx="177488" cy="177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86" name="组 85"/>
          <p:cNvGrpSpPr/>
          <p:nvPr/>
        </p:nvGrpSpPr>
        <p:grpSpPr>
          <a:xfrm>
            <a:off x="1001076" y="1117693"/>
            <a:ext cx="301592" cy="301592"/>
            <a:chOff x="5116157" y="1066679"/>
            <a:chExt cx="301592" cy="301592"/>
          </a:xfrm>
        </p:grpSpPr>
        <p:sp>
          <p:nvSpPr>
            <p:cNvPr id="87" name="椭圆 86"/>
            <p:cNvSpPr/>
            <p:nvPr/>
          </p:nvSpPr>
          <p:spPr>
            <a:xfrm>
              <a:off x="5116157" y="1066679"/>
              <a:ext cx="301592" cy="301592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5176014" y="1127801"/>
              <a:ext cx="177488" cy="177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89" name="组 88"/>
          <p:cNvGrpSpPr/>
          <p:nvPr/>
        </p:nvGrpSpPr>
        <p:grpSpPr>
          <a:xfrm>
            <a:off x="6893388" y="4031836"/>
            <a:ext cx="301592" cy="301592"/>
            <a:chOff x="5116157" y="1066679"/>
            <a:chExt cx="301592" cy="301592"/>
          </a:xfrm>
        </p:grpSpPr>
        <p:sp>
          <p:nvSpPr>
            <p:cNvPr id="90" name="椭圆 89"/>
            <p:cNvSpPr/>
            <p:nvPr/>
          </p:nvSpPr>
          <p:spPr>
            <a:xfrm>
              <a:off x="5116157" y="1066679"/>
              <a:ext cx="301592" cy="301592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1" name="椭圆 90"/>
            <p:cNvSpPr/>
            <p:nvPr/>
          </p:nvSpPr>
          <p:spPr>
            <a:xfrm>
              <a:off x="5176014" y="1127801"/>
              <a:ext cx="177488" cy="177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3" name="文本框 92"/>
          <p:cNvSpPr txBox="1"/>
          <p:nvPr/>
        </p:nvSpPr>
        <p:spPr>
          <a:xfrm>
            <a:off x="7884328" y="2703951"/>
            <a:ext cx="14114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金融</a:t>
            </a:r>
            <a:endParaRPr kumimoji="1" lang="en-US" altLang="zh-CN" sz="1400" b="1" spc="3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CN" altLang="en-US" sz="14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服务商</a:t>
            </a:r>
          </a:p>
          <a:p>
            <a:pPr algn="ctr"/>
            <a:endParaRPr kumimoji="1"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10030505" y="1683802"/>
            <a:ext cx="83869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第三方</a:t>
            </a:r>
            <a:endParaRPr kumimoji="1" lang="en-US" altLang="zh-CN" sz="1400" b="1" spc="3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zh-CN" altLang="en-US" sz="14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服务商</a:t>
            </a:r>
          </a:p>
          <a:p>
            <a:endParaRPr kumimoji="1"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6574340" y="1636898"/>
            <a:ext cx="83869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供应链</a:t>
            </a:r>
            <a:endParaRPr kumimoji="1" lang="en-US" altLang="zh-CN" sz="1400" b="1" spc="3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zh-CN" altLang="en-US" sz="14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服务商</a:t>
            </a:r>
          </a:p>
          <a:p>
            <a:endParaRPr kumimoji="1"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4578850" y="2895850"/>
            <a:ext cx="105670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4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撮合交易</a:t>
            </a:r>
            <a:endParaRPr kumimoji="1" lang="en-US" altLang="zh-CN" sz="1400" b="1" spc="3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CN" altLang="en-US" sz="14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平台</a:t>
            </a:r>
          </a:p>
          <a:p>
            <a:pPr algn="ctr"/>
            <a:endParaRPr kumimoji="1"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511816" y="2089671"/>
            <a:ext cx="141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买家</a:t>
            </a:r>
            <a:endParaRPr kumimoji="1"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3297941" y="1769754"/>
            <a:ext cx="141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卖家</a:t>
            </a:r>
            <a:endParaRPr kumimoji="1" lang="zh-CN" altLang="en-US" sz="1400" dirty="0">
              <a:solidFill>
                <a:schemeClr val="bg1"/>
              </a:solidFill>
            </a:endParaRPr>
          </a:p>
        </p:txBody>
      </p:sp>
      <p:grpSp>
        <p:nvGrpSpPr>
          <p:cNvPr id="99" name="组 98"/>
          <p:cNvGrpSpPr/>
          <p:nvPr/>
        </p:nvGrpSpPr>
        <p:grpSpPr>
          <a:xfrm>
            <a:off x="11406536" y="4455411"/>
            <a:ext cx="301592" cy="301592"/>
            <a:chOff x="5116157" y="1066679"/>
            <a:chExt cx="301592" cy="301592"/>
          </a:xfrm>
        </p:grpSpPr>
        <p:sp>
          <p:nvSpPr>
            <p:cNvPr id="100" name="椭圆 99"/>
            <p:cNvSpPr/>
            <p:nvPr/>
          </p:nvSpPr>
          <p:spPr>
            <a:xfrm>
              <a:off x="5116157" y="1066679"/>
              <a:ext cx="301592" cy="301592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1" name="椭圆 100"/>
            <p:cNvSpPr/>
            <p:nvPr/>
          </p:nvSpPr>
          <p:spPr>
            <a:xfrm>
              <a:off x="5176014" y="1127801"/>
              <a:ext cx="177488" cy="177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02" name="组 3">
            <a:extLst>
              <a:ext uri="{FF2B5EF4-FFF2-40B4-BE49-F238E27FC236}">
                <a16:creationId xmlns:a16="http://schemas.microsoft.com/office/drawing/2014/main" id="{F7721ACB-521F-44DB-8A31-5235D58702CB}"/>
              </a:ext>
            </a:extLst>
          </p:cNvPr>
          <p:cNvGrpSpPr/>
          <p:nvPr/>
        </p:nvGrpSpPr>
        <p:grpSpPr>
          <a:xfrm>
            <a:off x="3842939" y="3995833"/>
            <a:ext cx="4458334" cy="835873"/>
            <a:chOff x="3561704" y="4243830"/>
            <a:chExt cx="4458334" cy="835873"/>
          </a:xfrm>
        </p:grpSpPr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7F3A9B64-385A-4964-8BB1-284ADC62DBB3}"/>
                </a:ext>
              </a:extLst>
            </p:cNvPr>
            <p:cNvSpPr txBox="1"/>
            <p:nvPr/>
          </p:nvSpPr>
          <p:spPr>
            <a:xfrm>
              <a:off x="3561704" y="4248706"/>
              <a:ext cx="439013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zh-CN" altLang="en-US" sz="1600" b="1" spc="600" dirty="0">
                  <a:solidFill>
                    <a:srgbClr val="DFB67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移</a:t>
              </a:r>
              <a:endParaRPr kumimoji="1" lang="en-US" altLang="zh-CN" sz="1600" b="1" spc="600" dirty="0">
                <a:solidFill>
                  <a:srgbClr val="DFB67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kumimoji="1" lang="zh-CN" altLang="en-US" sz="1600" b="1" spc="600" dirty="0">
                  <a:solidFill>
                    <a:srgbClr val="DFB67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动</a:t>
              </a:r>
              <a:endParaRPr kumimoji="1" lang="en-US" altLang="zh-CN" sz="1600" b="1" spc="600" dirty="0">
                <a:solidFill>
                  <a:srgbClr val="DFB67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kumimoji="1" lang="zh-CN" altLang="en-US" sz="1600" b="1" spc="600" dirty="0">
                  <a:solidFill>
                    <a:srgbClr val="DFB67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化</a:t>
              </a:r>
            </a:p>
          </p:txBody>
        </p:sp>
        <p:sp>
          <p:nvSpPr>
            <p:cNvPr id="104" name="文本框 103">
              <a:extLst>
                <a:ext uri="{FF2B5EF4-FFF2-40B4-BE49-F238E27FC236}">
                  <a16:creationId xmlns:a16="http://schemas.microsoft.com/office/drawing/2014/main" id="{0CE574AC-3880-4CF8-9A34-B06CD10EB359}"/>
                </a:ext>
              </a:extLst>
            </p:cNvPr>
            <p:cNvSpPr txBox="1"/>
            <p:nvPr/>
          </p:nvSpPr>
          <p:spPr>
            <a:xfrm>
              <a:off x="5589018" y="4243830"/>
              <a:ext cx="439013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zh-CN" altLang="en-US" sz="1600" b="1" spc="600" dirty="0">
                  <a:solidFill>
                    <a:srgbClr val="DFB67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自</a:t>
              </a:r>
              <a:endParaRPr kumimoji="1" lang="en-US" altLang="zh-CN" sz="1600" b="1" spc="600" dirty="0">
                <a:solidFill>
                  <a:srgbClr val="DFB67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kumimoji="1" lang="zh-CN" altLang="en-US" sz="1600" b="1" spc="600" dirty="0">
                  <a:solidFill>
                    <a:srgbClr val="DFB67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动</a:t>
              </a:r>
              <a:endParaRPr kumimoji="1" lang="en-US" altLang="zh-CN" sz="1600" b="1" spc="600" dirty="0">
                <a:solidFill>
                  <a:srgbClr val="DFB67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kumimoji="1" lang="zh-CN" altLang="en-US" sz="1600" b="1" spc="600" dirty="0">
                  <a:solidFill>
                    <a:srgbClr val="DFB67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化</a:t>
              </a:r>
            </a:p>
          </p:txBody>
        </p: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74382662-3900-439D-9C33-0F003491DA63}"/>
                </a:ext>
              </a:extLst>
            </p:cNvPr>
            <p:cNvSpPr txBox="1"/>
            <p:nvPr/>
          </p:nvSpPr>
          <p:spPr>
            <a:xfrm>
              <a:off x="7581025" y="4243830"/>
              <a:ext cx="439013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zh-CN" altLang="en-US" sz="1600" b="1" spc="600" dirty="0">
                  <a:solidFill>
                    <a:srgbClr val="DFB67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智</a:t>
              </a:r>
              <a:endParaRPr kumimoji="1" lang="en-US" altLang="zh-CN" sz="1600" b="1" spc="600" dirty="0">
                <a:solidFill>
                  <a:srgbClr val="DFB67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kumimoji="1" lang="zh-CN" altLang="en-US" sz="1600" b="1" spc="600" dirty="0">
                  <a:solidFill>
                    <a:srgbClr val="DFB67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能</a:t>
              </a:r>
              <a:endParaRPr kumimoji="1" lang="en-US" altLang="zh-CN" sz="1600" b="1" spc="600" dirty="0">
                <a:solidFill>
                  <a:srgbClr val="DFB67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r>
                <a:rPr kumimoji="1" lang="zh-CN" altLang="en-US" sz="1600" b="1" spc="600" dirty="0">
                  <a:solidFill>
                    <a:srgbClr val="DFB67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化</a:t>
              </a:r>
            </a:p>
          </p:txBody>
        </p:sp>
      </p:grpSp>
      <p:grpSp>
        <p:nvGrpSpPr>
          <p:cNvPr id="106" name="组 9">
            <a:extLst>
              <a:ext uri="{FF2B5EF4-FFF2-40B4-BE49-F238E27FC236}">
                <a16:creationId xmlns:a16="http://schemas.microsoft.com/office/drawing/2014/main" id="{9E6F4A8B-AFA9-45C6-B5AB-BA740FC7BC83}"/>
              </a:ext>
            </a:extLst>
          </p:cNvPr>
          <p:cNvGrpSpPr/>
          <p:nvPr/>
        </p:nvGrpSpPr>
        <p:grpSpPr>
          <a:xfrm>
            <a:off x="3914678" y="3770101"/>
            <a:ext cx="228943" cy="1251630"/>
            <a:chOff x="3914678" y="3770101"/>
            <a:chExt cx="228943" cy="1251630"/>
          </a:xfrm>
          <a:solidFill>
            <a:srgbClr val="DFB670"/>
          </a:solidFill>
        </p:grpSpPr>
        <p:sp>
          <p:nvSpPr>
            <p:cNvPr id="107" name="三角形 7">
              <a:extLst>
                <a:ext uri="{FF2B5EF4-FFF2-40B4-BE49-F238E27FC236}">
                  <a16:creationId xmlns:a16="http://schemas.microsoft.com/office/drawing/2014/main" id="{4960278F-567F-4D2D-B57C-4B11FBA36D70}"/>
                </a:ext>
              </a:extLst>
            </p:cNvPr>
            <p:cNvSpPr/>
            <p:nvPr/>
          </p:nvSpPr>
          <p:spPr>
            <a:xfrm>
              <a:off x="3914678" y="3770101"/>
              <a:ext cx="226085" cy="1949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DFB670"/>
                </a:solidFill>
              </a:endParaRPr>
            </a:p>
          </p:txBody>
        </p:sp>
        <p:sp>
          <p:nvSpPr>
            <p:cNvPr id="108" name="三角形 107">
              <a:extLst>
                <a:ext uri="{FF2B5EF4-FFF2-40B4-BE49-F238E27FC236}">
                  <a16:creationId xmlns:a16="http://schemas.microsoft.com/office/drawing/2014/main" id="{055DE8BF-5740-4A07-85FD-C219103AAFD1}"/>
                </a:ext>
              </a:extLst>
            </p:cNvPr>
            <p:cNvSpPr/>
            <p:nvPr/>
          </p:nvSpPr>
          <p:spPr>
            <a:xfrm rot="10800000">
              <a:off x="3917536" y="4826830"/>
              <a:ext cx="226085" cy="1949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DFB670"/>
                </a:solidFill>
              </a:endParaRPr>
            </a:p>
          </p:txBody>
        </p:sp>
      </p:grpSp>
      <p:grpSp>
        <p:nvGrpSpPr>
          <p:cNvPr id="109" name="组 111">
            <a:extLst>
              <a:ext uri="{FF2B5EF4-FFF2-40B4-BE49-F238E27FC236}">
                <a16:creationId xmlns:a16="http://schemas.microsoft.com/office/drawing/2014/main" id="{B50CA635-0DC7-4150-95EC-7B232D52EDD8}"/>
              </a:ext>
            </a:extLst>
          </p:cNvPr>
          <p:cNvGrpSpPr/>
          <p:nvPr/>
        </p:nvGrpSpPr>
        <p:grpSpPr>
          <a:xfrm>
            <a:off x="5949599" y="3769411"/>
            <a:ext cx="228943" cy="1251630"/>
            <a:chOff x="3914678" y="3770101"/>
            <a:chExt cx="228943" cy="1251630"/>
          </a:xfrm>
          <a:solidFill>
            <a:srgbClr val="DFB670"/>
          </a:solidFill>
        </p:grpSpPr>
        <p:sp>
          <p:nvSpPr>
            <p:cNvPr id="110" name="三角形 112">
              <a:extLst>
                <a:ext uri="{FF2B5EF4-FFF2-40B4-BE49-F238E27FC236}">
                  <a16:creationId xmlns:a16="http://schemas.microsoft.com/office/drawing/2014/main" id="{46879C92-46CF-408D-9B9B-03D24705D590}"/>
                </a:ext>
              </a:extLst>
            </p:cNvPr>
            <p:cNvSpPr/>
            <p:nvPr/>
          </p:nvSpPr>
          <p:spPr>
            <a:xfrm>
              <a:off x="3914678" y="3770101"/>
              <a:ext cx="226085" cy="1949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DFB670"/>
                </a:solidFill>
              </a:endParaRPr>
            </a:p>
          </p:txBody>
        </p:sp>
        <p:sp>
          <p:nvSpPr>
            <p:cNvPr id="111" name="三角形 113">
              <a:extLst>
                <a:ext uri="{FF2B5EF4-FFF2-40B4-BE49-F238E27FC236}">
                  <a16:creationId xmlns:a16="http://schemas.microsoft.com/office/drawing/2014/main" id="{222DB2B3-D858-4096-87B0-2B81CCA9F4DB}"/>
                </a:ext>
              </a:extLst>
            </p:cNvPr>
            <p:cNvSpPr/>
            <p:nvPr/>
          </p:nvSpPr>
          <p:spPr>
            <a:xfrm rot="10800000">
              <a:off x="3917536" y="4826830"/>
              <a:ext cx="226085" cy="1949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DFB670"/>
                </a:solidFill>
              </a:endParaRPr>
            </a:p>
          </p:txBody>
        </p:sp>
      </p:grpSp>
      <p:grpSp>
        <p:nvGrpSpPr>
          <p:cNvPr id="112" name="组 114">
            <a:extLst>
              <a:ext uri="{FF2B5EF4-FFF2-40B4-BE49-F238E27FC236}">
                <a16:creationId xmlns:a16="http://schemas.microsoft.com/office/drawing/2014/main" id="{DFB76E25-6D4E-4D9D-B669-ECFD9322B99D}"/>
              </a:ext>
            </a:extLst>
          </p:cNvPr>
          <p:cNvGrpSpPr/>
          <p:nvPr/>
        </p:nvGrpSpPr>
        <p:grpSpPr>
          <a:xfrm>
            <a:off x="7943648" y="3767915"/>
            <a:ext cx="228943" cy="1251630"/>
            <a:chOff x="3914678" y="3770101"/>
            <a:chExt cx="228943" cy="1251630"/>
          </a:xfrm>
          <a:solidFill>
            <a:srgbClr val="DFB670"/>
          </a:solidFill>
        </p:grpSpPr>
        <p:sp>
          <p:nvSpPr>
            <p:cNvPr id="113" name="三角形 115">
              <a:extLst>
                <a:ext uri="{FF2B5EF4-FFF2-40B4-BE49-F238E27FC236}">
                  <a16:creationId xmlns:a16="http://schemas.microsoft.com/office/drawing/2014/main" id="{0296A7EB-4210-4325-A1F5-2FF9100FB8C4}"/>
                </a:ext>
              </a:extLst>
            </p:cNvPr>
            <p:cNvSpPr/>
            <p:nvPr/>
          </p:nvSpPr>
          <p:spPr>
            <a:xfrm>
              <a:off x="3914678" y="3770101"/>
              <a:ext cx="226085" cy="1949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DFB670"/>
                </a:solidFill>
              </a:endParaRPr>
            </a:p>
          </p:txBody>
        </p:sp>
        <p:sp>
          <p:nvSpPr>
            <p:cNvPr id="114" name="三角形 134">
              <a:extLst>
                <a:ext uri="{FF2B5EF4-FFF2-40B4-BE49-F238E27FC236}">
                  <a16:creationId xmlns:a16="http://schemas.microsoft.com/office/drawing/2014/main" id="{4E4E0FA3-0F1C-451B-B032-4FBC22527184}"/>
                </a:ext>
              </a:extLst>
            </p:cNvPr>
            <p:cNvSpPr/>
            <p:nvPr/>
          </p:nvSpPr>
          <p:spPr>
            <a:xfrm rot="10800000">
              <a:off x="3917536" y="4826830"/>
              <a:ext cx="226085" cy="1949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DFB670"/>
                </a:solidFill>
              </a:endParaRPr>
            </a:p>
          </p:txBody>
        </p:sp>
      </p:grpSp>
      <p:sp>
        <p:nvSpPr>
          <p:cNvPr id="116" name="矩形 115"/>
          <p:cNvSpPr/>
          <p:nvPr/>
        </p:nvSpPr>
        <p:spPr>
          <a:xfrm>
            <a:off x="311309" y="15874"/>
            <a:ext cx="7975842" cy="873075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构建数字商业平台，助推数字经济新发展</a:t>
            </a:r>
          </a:p>
        </p:txBody>
      </p:sp>
      <p:cxnSp>
        <p:nvCxnSpPr>
          <p:cNvPr id="117" name="直线连接符 116"/>
          <p:cNvCxnSpPr/>
          <p:nvPr/>
        </p:nvCxnSpPr>
        <p:spPr>
          <a:xfrm>
            <a:off x="0" y="888949"/>
            <a:ext cx="11806428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图片 1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0750" y="5240106"/>
            <a:ext cx="437928" cy="437928"/>
          </a:xfrm>
          <a:prstGeom prst="rect">
            <a:avLst/>
          </a:prstGeom>
        </p:spPr>
      </p:pic>
      <p:pic>
        <p:nvPicPr>
          <p:cNvPr id="120" name="图片 1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1064" y="5184956"/>
            <a:ext cx="468166" cy="502845"/>
          </a:xfrm>
          <a:prstGeom prst="rect">
            <a:avLst/>
          </a:prstGeom>
        </p:spPr>
      </p:pic>
      <p:pic>
        <p:nvPicPr>
          <p:cNvPr id="121" name="图片 1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4292" y="5240105"/>
            <a:ext cx="444973" cy="444973"/>
          </a:xfrm>
          <a:prstGeom prst="rect">
            <a:avLst/>
          </a:prstGeom>
        </p:spPr>
      </p:pic>
      <p:pic>
        <p:nvPicPr>
          <p:cNvPr id="122" name="图片 1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89943" y="5296127"/>
            <a:ext cx="495260" cy="330173"/>
          </a:xfrm>
          <a:prstGeom prst="rect">
            <a:avLst/>
          </a:prstGeom>
        </p:spPr>
      </p:pic>
      <p:pic>
        <p:nvPicPr>
          <p:cNvPr id="123" name="图片 12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03730" y="5264744"/>
            <a:ext cx="420333" cy="420333"/>
          </a:xfrm>
          <a:prstGeom prst="rect">
            <a:avLst/>
          </a:prstGeom>
        </p:spPr>
      </p:pic>
      <p:pic>
        <p:nvPicPr>
          <p:cNvPr id="125" name="图片 1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32686" y="292389"/>
            <a:ext cx="2473742" cy="32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30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12082" y="15874"/>
            <a:ext cx="7975842" cy="873075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发票数字化，重塑业财税一体化云流程闭环</a:t>
            </a:r>
          </a:p>
        </p:txBody>
      </p:sp>
      <p:cxnSp>
        <p:nvCxnSpPr>
          <p:cNvPr id="10" name="直线连接符 9"/>
          <p:cNvCxnSpPr/>
          <p:nvPr/>
        </p:nvCxnSpPr>
        <p:spPr>
          <a:xfrm>
            <a:off x="0" y="888949"/>
            <a:ext cx="11806428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utoShape 11">
            <a:extLst>
              <a:ext uri="{FF2B5EF4-FFF2-40B4-BE49-F238E27FC236}">
                <a16:creationId xmlns:a16="http://schemas.microsoft.com/office/drawing/2014/main" id="{1A9D2ECA-E0A4-D44A-BF16-48356C917267}"/>
              </a:ext>
            </a:extLst>
          </p:cNvPr>
          <p:cNvSpPr>
            <a:spLocks noChangeArrowheads="1"/>
          </p:cNvSpPr>
          <p:nvPr/>
        </p:nvSpPr>
        <p:spPr bwMode="gray">
          <a:xfrm>
            <a:off x="4016162" y="1042323"/>
            <a:ext cx="7948429" cy="5605635"/>
          </a:xfrm>
          <a:prstGeom prst="roundRect">
            <a:avLst>
              <a:gd name="adj" fmla="val 374"/>
            </a:avLst>
          </a:prstGeom>
          <a:noFill/>
          <a:ln w="19050">
            <a:solidFill>
              <a:srgbClr val="0096FF"/>
            </a:solidFill>
            <a:prstDash val="sysDash"/>
            <a:round/>
            <a:headEnd/>
            <a:tailEnd/>
          </a:ln>
          <a:effectLst/>
        </p:spPr>
        <p:txBody>
          <a:bodyPr wrap="none" lIns="92042" tIns="46021" rIns="92042" bIns="46021" anchor="ctr"/>
          <a:lstStyle/>
          <a:p>
            <a:pPr defTabSz="914126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0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" name="Group 160">
            <a:extLst>
              <a:ext uri="{FF2B5EF4-FFF2-40B4-BE49-F238E27FC236}">
                <a16:creationId xmlns:a16="http://schemas.microsoft.com/office/drawing/2014/main" id="{8453378C-EF6D-D24E-A158-8EA575D3CA11}"/>
              </a:ext>
            </a:extLst>
          </p:cNvPr>
          <p:cNvGrpSpPr/>
          <p:nvPr/>
        </p:nvGrpSpPr>
        <p:grpSpPr>
          <a:xfrm>
            <a:off x="466264" y="1489537"/>
            <a:ext cx="1890589" cy="5106181"/>
            <a:chOff x="2134010" y="4037767"/>
            <a:chExt cx="729290" cy="1473395"/>
          </a:xfrm>
          <a:solidFill>
            <a:srgbClr val="F2F2F2"/>
          </a:solidFill>
          <a:effectLst/>
        </p:grpSpPr>
        <p:sp>
          <p:nvSpPr>
            <p:cNvPr id="13" name="AutoShape 222">
              <a:extLst>
                <a:ext uri="{FF2B5EF4-FFF2-40B4-BE49-F238E27FC236}">
                  <a16:creationId xmlns:a16="http://schemas.microsoft.com/office/drawing/2014/main" id="{2EB032DE-F127-AC47-A717-EFE652B32A4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134010" y="4037767"/>
              <a:ext cx="729290" cy="1473395"/>
            </a:xfrm>
            <a:prstGeom prst="roundRect">
              <a:avLst>
                <a:gd name="adj" fmla="val 1002"/>
              </a:avLst>
            </a:prstGeom>
            <a:grpFill/>
            <a:ln w="19050" algn="ctr">
              <a:noFill/>
              <a:round/>
              <a:headEnd/>
              <a:tailEnd/>
            </a:ln>
            <a:effectLst/>
          </p:spPr>
          <p:txBody>
            <a:bodyPr wrap="none" lIns="92042" tIns="46021" rIns="92042" bIns="46021" anchor="ctr"/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" name="Text Box 243">
              <a:extLst>
                <a:ext uri="{FF2B5EF4-FFF2-40B4-BE49-F238E27FC236}">
                  <a16:creationId xmlns:a16="http://schemas.microsoft.com/office/drawing/2014/main" id="{48051B4F-08B8-0D4D-B8EF-740D723187C5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219422" y="4039760"/>
              <a:ext cx="556275" cy="799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buClr>
                  <a:srgbClr val="FF0000"/>
                </a:buClr>
                <a:buSzPct val="115000"/>
                <a:defRPr/>
              </a:pPr>
              <a:r>
                <a:rPr lang="zh-CN" altLang="en-US" sz="1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业务系统</a:t>
              </a:r>
              <a:endParaRPr lang="en-US" altLang="zh-CN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</p:grpSp>
      <p:sp>
        <p:nvSpPr>
          <p:cNvPr id="21" name="矩形 126">
            <a:extLst>
              <a:ext uri="{FF2B5EF4-FFF2-40B4-BE49-F238E27FC236}">
                <a16:creationId xmlns:a16="http://schemas.microsoft.com/office/drawing/2014/main" id="{01453147-E27A-A340-AB56-A50D18CC282A}"/>
              </a:ext>
            </a:extLst>
          </p:cNvPr>
          <p:cNvSpPr/>
          <p:nvPr/>
        </p:nvSpPr>
        <p:spPr>
          <a:xfrm flipH="1">
            <a:off x="588473" y="1806117"/>
            <a:ext cx="1679239" cy="488556"/>
          </a:xfrm>
          <a:prstGeom prst="rect">
            <a:avLst/>
          </a:prstGeom>
          <a:solidFill>
            <a:srgbClr val="DFB670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业务系统</a:t>
            </a:r>
            <a:r>
              <a: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 1</a:t>
            </a:r>
            <a:endParaRPr lang="zh-CN" altLang="en-US" sz="1200" b="1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126">
            <a:extLst>
              <a:ext uri="{FF2B5EF4-FFF2-40B4-BE49-F238E27FC236}">
                <a16:creationId xmlns:a16="http://schemas.microsoft.com/office/drawing/2014/main" id="{68B4E22D-8331-4644-B426-537B8B17DA29}"/>
              </a:ext>
            </a:extLst>
          </p:cNvPr>
          <p:cNvSpPr/>
          <p:nvPr/>
        </p:nvSpPr>
        <p:spPr>
          <a:xfrm flipH="1">
            <a:off x="588471" y="4923549"/>
            <a:ext cx="1679239" cy="1446531"/>
          </a:xfrm>
          <a:prstGeom prst="rect">
            <a:avLst/>
          </a:prstGeom>
          <a:solidFill>
            <a:srgbClr val="DFB670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财务管理系统</a:t>
            </a:r>
          </a:p>
        </p:txBody>
      </p:sp>
      <p:sp>
        <p:nvSpPr>
          <p:cNvPr id="23" name="AutoShape 18">
            <a:extLst>
              <a:ext uri="{FF2B5EF4-FFF2-40B4-BE49-F238E27FC236}">
                <a16:creationId xmlns:a16="http://schemas.microsoft.com/office/drawing/2014/main" id="{19F8C011-806B-444A-AC65-3606514ACF51}"/>
              </a:ext>
            </a:extLst>
          </p:cNvPr>
          <p:cNvSpPr>
            <a:spLocks noChangeArrowheads="1"/>
          </p:cNvSpPr>
          <p:nvPr/>
        </p:nvSpPr>
        <p:spPr bwMode="gray">
          <a:xfrm>
            <a:off x="466263" y="1098004"/>
            <a:ext cx="1890589" cy="344890"/>
          </a:xfrm>
          <a:prstGeom prst="roundRect">
            <a:avLst>
              <a:gd name="adj" fmla="val 10509"/>
            </a:avLst>
          </a:prstGeom>
          <a:solidFill>
            <a:srgbClr val="DFB670"/>
          </a:solidFill>
          <a:ln w="19050" algn="ctr">
            <a:noFill/>
            <a:round/>
            <a:headEnd/>
            <a:tailEnd/>
          </a:ln>
          <a:effectLst/>
        </p:spPr>
        <p:txBody>
          <a:bodyPr wrap="none" lIns="92042" tIns="46021" rIns="92042" bIns="46021" anchor="ctr"/>
          <a:lstStyle/>
          <a:p>
            <a:pPr algn="ctr" defTabSz="914126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业务管理系统</a:t>
            </a:r>
            <a:endParaRPr lang="en-US" sz="1200" b="1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4" name="矩形 126">
            <a:extLst>
              <a:ext uri="{FF2B5EF4-FFF2-40B4-BE49-F238E27FC236}">
                <a16:creationId xmlns:a16="http://schemas.microsoft.com/office/drawing/2014/main" id="{27AEA439-41F9-1746-92CB-0D6FECB4C808}"/>
              </a:ext>
            </a:extLst>
          </p:cNvPr>
          <p:cNvSpPr/>
          <p:nvPr/>
        </p:nvSpPr>
        <p:spPr>
          <a:xfrm flipH="1">
            <a:off x="588472" y="2346072"/>
            <a:ext cx="1679239" cy="488556"/>
          </a:xfrm>
          <a:prstGeom prst="rect">
            <a:avLst/>
          </a:prstGeom>
          <a:solidFill>
            <a:srgbClr val="DFB670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业务系统</a:t>
            </a:r>
            <a:r>
              <a:rPr lang="en-US" altLang="zh-CN" sz="1200" b="1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1200" b="1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126">
            <a:extLst>
              <a:ext uri="{FF2B5EF4-FFF2-40B4-BE49-F238E27FC236}">
                <a16:creationId xmlns:a16="http://schemas.microsoft.com/office/drawing/2014/main" id="{A766D0FE-E72D-BC42-813E-617388C32A06}"/>
              </a:ext>
            </a:extLst>
          </p:cNvPr>
          <p:cNvSpPr/>
          <p:nvPr/>
        </p:nvSpPr>
        <p:spPr>
          <a:xfrm flipH="1">
            <a:off x="588472" y="3965937"/>
            <a:ext cx="1679239" cy="488556"/>
          </a:xfrm>
          <a:prstGeom prst="rect">
            <a:avLst/>
          </a:prstGeom>
          <a:solidFill>
            <a:srgbClr val="DFB670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业务系统</a:t>
            </a:r>
            <a:r>
              <a:rPr lang="en-US" altLang="zh-CN" sz="1200" b="1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N</a:t>
            </a:r>
            <a:endParaRPr lang="zh-CN" altLang="en-US" sz="1200" b="1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Text Box 243">
            <a:extLst>
              <a:ext uri="{FF2B5EF4-FFF2-40B4-BE49-F238E27FC236}">
                <a16:creationId xmlns:a16="http://schemas.microsoft.com/office/drawing/2014/main" id="{6558279F-6AD6-5644-8B6F-F449677FA526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687683" y="4611972"/>
            <a:ext cx="1442070" cy="276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财务系统</a:t>
            </a:r>
            <a:endParaRPr lang="en-US" altLang="zh-CN" sz="12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7" name="AutoShape 222">
            <a:extLst>
              <a:ext uri="{FF2B5EF4-FFF2-40B4-BE49-F238E27FC236}">
                <a16:creationId xmlns:a16="http://schemas.microsoft.com/office/drawing/2014/main" id="{AD9F3929-F4BA-4C4E-B263-00E1C627678E}"/>
              </a:ext>
            </a:extLst>
          </p:cNvPr>
          <p:cNvSpPr>
            <a:spLocks noChangeArrowheads="1"/>
          </p:cNvSpPr>
          <p:nvPr/>
        </p:nvSpPr>
        <p:spPr bwMode="gray">
          <a:xfrm>
            <a:off x="2481892" y="1489537"/>
            <a:ext cx="1246146" cy="5106181"/>
          </a:xfrm>
          <a:prstGeom prst="roundRect">
            <a:avLst>
              <a:gd name="adj" fmla="val 1002"/>
            </a:avLst>
          </a:prstGeom>
          <a:solidFill>
            <a:srgbClr val="F2F2F2"/>
          </a:solidFill>
          <a:ln w="19050" algn="ctr">
            <a:noFill/>
            <a:round/>
            <a:headEnd/>
            <a:tailEnd/>
          </a:ln>
          <a:effectLst/>
        </p:spPr>
        <p:txBody>
          <a:bodyPr wrap="none" lIns="92042" tIns="46021" rIns="92042" bIns="46021" anchor="ctr"/>
          <a:lstStyle/>
          <a:p>
            <a:pPr defTabSz="914126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0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126">
            <a:extLst>
              <a:ext uri="{FF2B5EF4-FFF2-40B4-BE49-F238E27FC236}">
                <a16:creationId xmlns:a16="http://schemas.microsoft.com/office/drawing/2014/main" id="{0BBFAE92-E525-2A44-89D8-D9EFE7DBCF9A}"/>
              </a:ext>
            </a:extLst>
          </p:cNvPr>
          <p:cNvSpPr/>
          <p:nvPr/>
        </p:nvSpPr>
        <p:spPr>
          <a:xfrm flipH="1">
            <a:off x="2582447" y="1826749"/>
            <a:ext cx="1026357" cy="1002461"/>
          </a:xfrm>
          <a:prstGeom prst="rect">
            <a:avLst/>
          </a:prstGeom>
          <a:solidFill>
            <a:srgbClr val="DFB670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集中报账系统</a:t>
            </a:r>
          </a:p>
        </p:txBody>
      </p:sp>
      <p:sp>
        <p:nvSpPr>
          <p:cNvPr id="29" name="AutoShape 18">
            <a:extLst>
              <a:ext uri="{FF2B5EF4-FFF2-40B4-BE49-F238E27FC236}">
                <a16:creationId xmlns:a16="http://schemas.microsoft.com/office/drawing/2014/main" id="{4F47E909-5E7D-3746-9A21-D9960AA70FE9}"/>
              </a:ext>
            </a:extLst>
          </p:cNvPr>
          <p:cNvSpPr>
            <a:spLocks noChangeArrowheads="1"/>
          </p:cNvSpPr>
          <p:nvPr/>
        </p:nvSpPr>
        <p:spPr bwMode="gray">
          <a:xfrm>
            <a:off x="2481891" y="1098004"/>
            <a:ext cx="1246146" cy="344890"/>
          </a:xfrm>
          <a:prstGeom prst="roundRect">
            <a:avLst>
              <a:gd name="adj" fmla="val 10509"/>
            </a:avLst>
          </a:prstGeom>
          <a:solidFill>
            <a:srgbClr val="DFB670"/>
          </a:solidFill>
          <a:ln w="19050" algn="ctr">
            <a:noFill/>
            <a:round/>
            <a:headEnd/>
            <a:tailEnd/>
          </a:ln>
          <a:effectLst/>
        </p:spPr>
        <p:txBody>
          <a:bodyPr wrap="none" lIns="92042" tIns="46021" rIns="92042" bIns="46021" anchor="ctr"/>
          <a:lstStyle/>
          <a:p>
            <a:pPr algn="ctr" defTabSz="914126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财税共享中心</a:t>
            </a:r>
            <a:endParaRPr lang="en-US" sz="1200" b="1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0" name="Text Box 243">
            <a:extLst>
              <a:ext uri="{FF2B5EF4-FFF2-40B4-BE49-F238E27FC236}">
                <a16:creationId xmlns:a16="http://schemas.microsoft.com/office/drawing/2014/main" id="{200A380E-3B09-A04D-86C3-EA66AED8B69C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687561" y="1515378"/>
            <a:ext cx="817726" cy="2768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报账系统</a:t>
            </a:r>
            <a:endParaRPr lang="en-US" altLang="zh-CN" sz="12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1" name="AutoShape 18">
            <a:extLst>
              <a:ext uri="{FF2B5EF4-FFF2-40B4-BE49-F238E27FC236}">
                <a16:creationId xmlns:a16="http://schemas.microsoft.com/office/drawing/2014/main" id="{8BFA9F8A-0135-0846-8E55-9ED2896F37ED}"/>
              </a:ext>
            </a:extLst>
          </p:cNvPr>
          <p:cNvSpPr>
            <a:spLocks noChangeArrowheads="1"/>
          </p:cNvSpPr>
          <p:nvPr/>
        </p:nvSpPr>
        <p:spPr bwMode="gray">
          <a:xfrm>
            <a:off x="6650683" y="1098004"/>
            <a:ext cx="2889430" cy="344890"/>
          </a:xfrm>
          <a:prstGeom prst="roundRect">
            <a:avLst>
              <a:gd name="adj" fmla="val 10509"/>
            </a:avLst>
          </a:prstGeom>
          <a:solidFill>
            <a:srgbClr val="0096FF"/>
          </a:solidFill>
          <a:ln w="19050" algn="ctr">
            <a:noFill/>
            <a:round/>
            <a:headEnd/>
            <a:tailEnd/>
          </a:ln>
          <a:effectLst/>
        </p:spPr>
        <p:txBody>
          <a:bodyPr wrap="none" lIns="92042" tIns="46021" rIns="92042" bIns="46021" anchor="ctr"/>
          <a:lstStyle/>
          <a:p>
            <a:pPr algn="ctr" defTabSz="914126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发票云中台服务</a:t>
            </a:r>
            <a:endParaRPr lang="en-US" sz="1200" b="1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2" name="AutoShape 222">
            <a:extLst>
              <a:ext uri="{FF2B5EF4-FFF2-40B4-BE49-F238E27FC236}">
                <a16:creationId xmlns:a16="http://schemas.microsoft.com/office/drawing/2014/main" id="{D3F9B893-5BEF-794E-BBA4-0353E6EFE901}"/>
              </a:ext>
            </a:extLst>
          </p:cNvPr>
          <p:cNvSpPr>
            <a:spLocks noChangeArrowheads="1"/>
          </p:cNvSpPr>
          <p:nvPr/>
        </p:nvSpPr>
        <p:spPr bwMode="gray">
          <a:xfrm>
            <a:off x="6650684" y="1489540"/>
            <a:ext cx="925141" cy="5102741"/>
          </a:xfrm>
          <a:prstGeom prst="roundRect">
            <a:avLst>
              <a:gd name="adj" fmla="val 1002"/>
            </a:avLst>
          </a:prstGeom>
          <a:solidFill>
            <a:schemeClr val="bg1">
              <a:lumMod val="95000"/>
            </a:schemeClr>
          </a:solidFill>
          <a:ln w="19050" algn="ctr">
            <a:noFill/>
            <a:round/>
            <a:headEnd/>
            <a:tailEnd/>
          </a:ln>
          <a:effectLst/>
        </p:spPr>
        <p:txBody>
          <a:bodyPr wrap="none" lIns="92042" tIns="46021" rIns="92042" bIns="46021" anchor="ctr"/>
          <a:lstStyle/>
          <a:p>
            <a:pPr defTabSz="914126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0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 Box 243">
            <a:extLst>
              <a:ext uri="{FF2B5EF4-FFF2-40B4-BE49-F238E27FC236}">
                <a16:creationId xmlns:a16="http://schemas.microsoft.com/office/drawing/2014/main" id="{D0D48BDC-A432-9440-ABEF-235BF751585A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6650683" y="1496442"/>
            <a:ext cx="914954" cy="27671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基础平台</a:t>
            </a:r>
            <a:endParaRPr lang="en-US" altLang="zh-CN" sz="12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grpSp>
        <p:nvGrpSpPr>
          <p:cNvPr id="34" name="组合 102">
            <a:extLst>
              <a:ext uri="{FF2B5EF4-FFF2-40B4-BE49-F238E27FC236}">
                <a16:creationId xmlns:a16="http://schemas.microsoft.com/office/drawing/2014/main" id="{DEC873AE-55CC-F74A-B8FE-063F14B55732}"/>
              </a:ext>
            </a:extLst>
          </p:cNvPr>
          <p:cNvGrpSpPr/>
          <p:nvPr/>
        </p:nvGrpSpPr>
        <p:grpSpPr>
          <a:xfrm>
            <a:off x="6725663" y="1806116"/>
            <a:ext cx="765352" cy="4543930"/>
            <a:chOff x="4414428" y="1681957"/>
            <a:chExt cx="765629" cy="3725281"/>
          </a:xfrm>
          <a:effectLst/>
        </p:grpSpPr>
        <p:sp>
          <p:nvSpPr>
            <p:cNvPr id="35" name="矩形 126">
              <a:extLst>
                <a:ext uri="{FF2B5EF4-FFF2-40B4-BE49-F238E27FC236}">
                  <a16:creationId xmlns:a16="http://schemas.microsoft.com/office/drawing/2014/main" id="{9E252470-C735-7D44-92D1-6376CDC3F77F}"/>
                </a:ext>
              </a:extLst>
            </p:cNvPr>
            <p:cNvSpPr/>
            <p:nvPr/>
          </p:nvSpPr>
          <p:spPr>
            <a:xfrm flipH="1">
              <a:off x="4414428" y="1681957"/>
              <a:ext cx="765278" cy="1219751"/>
            </a:xfrm>
            <a:prstGeom prst="rect">
              <a:avLst/>
            </a:prstGeom>
            <a:solidFill>
              <a:srgbClr val="0096FF"/>
            </a:solidFill>
            <a:ln w="9525" cap="flat" cmpd="sng" algn="ctr">
              <a:noFill/>
              <a:prstDash val="solid"/>
            </a:ln>
            <a:effectLst/>
          </p:spPr>
          <p:txBody>
            <a:bodyPr lIns="46783" rIns="46783" rtlCol="0" anchor="ctr"/>
            <a:lstStyle/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税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控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服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务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器</a:t>
              </a:r>
            </a:p>
          </p:txBody>
        </p:sp>
        <p:sp>
          <p:nvSpPr>
            <p:cNvPr id="36" name="矩形 126">
              <a:extLst>
                <a:ext uri="{FF2B5EF4-FFF2-40B4-BE49-F238E27FC236}">
                  <a16:creationId xmlns:a16="http://schemas.microsoft.com/office/drawing/2014/main" id="{5B6DA682-8A32-764D-A458-578A9B5CE0DF}"/>
                </a:ext>
              </a:extLst>
            </p:cNvPr>
            <p:cNvSpPr/>
            <p:nvPr/>
          </p:nvSpPr>
          <p:spPr>
            <a:xfrm flipH="1">
              <a:off x="4414428" y="2937161"/>
              <a:ext cx="765278" cy="1219751"/>
            </a:xfrm>
            <a:prstGeom prst="rect">
              <a:avLst/>
            </a:prstGeom>
            <a:solidFill>
              <a:srgbClr val="0096FF"/>
            </a:solidFill>
            <a:ln w="9525" cap="flat" cmpd="sng" algn="ctr">
              <a:noFill/>
              <a:prstDash val="solid"/>
            </a:ln>
            <a:effectLst/>
          </p:spPr>
          <p:txBody>
            <a:bodyPr lIns="46783" rIns="46783" rtlCol="0" anchor="ctr"/>
            <a:lstStyle/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统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税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号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中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心</a:t>
              </a:r>
            </a:p>
          </p:txBody>
        </p:sp>
        <p:sp>
          <p:nvSpPr>
            <p:cNvPr id="37" name="矩形 126">
              <a:extLst>
                <a:ext uri="{FF2B5EF4-FFF2-40B4-BE49-F238E27FC236}">
                  <a16:creationId xmlns:a16="http://schemas.microsoft.com/office/drawing/2014/main" id="{E0AC9CCA-F73F-824D-88C6-6986C4EAEB7D}"/>
                </a:ext>
              </a:extLst>
            </p:cNvPr>
            <p:cNvSpPr/>
            <p:nvPr/>
          </p:nvSpPr>
          <p:spPr>
            <a:xfrm flipH="1">
              <a:off x="4414779" y="4187487"/>
              <a:ext cx="765278" cy="1219751"/>
            </a:xfrm>
            <a:prstGeom prst="rect">
              <a:avLst/>
            </a:prstGeom>
            <a:solidFill>
              <a:srgbClr val="0096FF"/>
            </a:solidFill>
            <a:ln w="9525" cap="flat" cmpd="sng" algn="ctr">
              <a:noFill/>
              <a:prstDash val="solid"/>
            </a:ln>
            <a:effectLst/>
          </p:spPr>
          <p:txBody>
            <a:bodyPr lIns="46783" rIns="46783" rtlCol="0" anchor="ctr"/>
            <a:lstStyle/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发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票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数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据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中</a:t>
              </a:r>
              <a:endPara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心</a:t>
              </a:r>
            </a:p>
          </p:txBody>
        </p:sp>
      </p:grpSp>
      <p:sp>
        <p:nvSpPr>
          <p:cNvPr id="38" name="AutoShape 222">
            <a:extLst>
              <a:ext uri="{FF2B5EF4-FFF2-40B4-BE49-F238E27FC236}">
                <a16:creationId xmlns:a16="http://schemas.microsoft.com/office/drawing/2014/main" id="{9EF437CD-F2D5-F24E-9E0A-9AA68EA36E44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37921" y="1489537"/>
            <a:ext cx="925141" cy="5102740"/>
          </a:xfrm>
          <a:prstGeom prst="roundRect">
            <a:avLst>
              <a:gd name="adj" fmla="val 1002"/>
            </a:avLst>
          </a:prstGeom>
          <a:solidFill>
            <a:schemeClr val="bg1">
              <a:lumMod val="95000"/>
            </a:schemeClr>
          </a:solidFill>
          <a:ln w="19050" algn="ctr">
            <a:noFill/>
            <a:round/>
            <a:headEnd/>
            <a:tailEnd/>
          </a:ln>
          <a:effectLst/>
        </p:spPr>
        <p:txBody>
          <a:bodyPr wrap="none" lIns="92042" tIns="46021" rIns="92042" bIns="46021" anchor="ctr"/>
          <a:lstStyle/>
          <a:p>
            <a:pPr defTabSz="914126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0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Text Box 243">
            <a:extLst>
              <a:ext uri="{FF2B5EF4-FFF2-40B4-BE49-F238E27FC236}">
                <a16:creationId xmlns:a16="http://schemas.microsoft.com/office/drawing/2014/main" id="{2FF07D60-1F8C-E54E-B318-3780A05F8446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7637920" y="1496439"/>
            <a:ext cx="914954" cy="2768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发票管理</a:t>
            </a:r>
            <a:endParaRPr lang="en-US" altLang="zh-CN" sz="12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grpSp>
        <p:nvGrpSpPr>
          <p:cNvPr id="40" name="组合 109">
            <a:extLst>
              <a:ext uri="{FF2B5EF4-FFF2-40B4-BE49-F238E27FC236}">
                <a16:creationId xmlns:a16="http://schemas.microsoft.com/office/drawing/2014/main" id="{3E25D3DF-41C6-EF4D-986B-722E9C8D0C5E}"/>
              </a:ext>
            </a:extLst>
          </p:cNvPr>
          <p:cNvGrpSpPr/>
          <p:nvPr/>
        </p:nvGrpSpPr>
        <p:grpSpPr>
          <a:xfrm>
            <a:off x="7712899" y="1806116"/>
            <a:ext cx="765352" cy="4543931"/>
            <a:chOff x="5402022" y="1681957"/>
            <a:chExt cx="765629" cy="3725281"/>
          </a:xfrm>
          <a:effectLst/>
        </p:grpSpPr>
        <p:sp>
          <p:nvSpPr>
            <p:cNvPr id="41" name="矩形 126">
              <a:extLst>
                <a:ext uri="{FF2B5EF4-FFF2-40B4-BE49-F238E27FC236}">
                  <a16:creationId xmlns:a16="http://schemas.microsoft.com/office/drawing/2014/main" id="{E34DF827-D25B-524C-AB18-BF3DEF562220}"/>
                </a:ext>
              </a:extLst>
            </p:cNvPr>
            <p:cNvSpPr/>
            <p:nvPr/>
          </p:nvSpPr>
          <p:spPr>
            <a:xfrm flipH="1">
              <a:off x="5402022" y="1681957"/>
              <a:ext cx="765278" cy="1219751"/>
            </a:xfrm>
            <a:prstGeom prst="rect">
              <a:avLst/>
            </a:prstGeom>
            <a:solidFill>
              <a:srgbClr val="0096FF"/>
            </a:solidFill>
            <a:ln w="9525" cap="flat" cmpd="sng" algn="ctr">
              <a:noFill/>
              <a:prstDash val="solid"/>
            </a:ln>
            <a:effectLst/>
          </p:spPr>
          <p:txBody>
            <a:bodyPr lIns="46783" rIns="46783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销项接口</a:t>
              </a:r>
            </a:p>
          </p:txBody>
        </p:sp>
        <p:sp>
          <p:nvSpPr>
            <p:cNvPr id="42" name="矩形 126">
              <a:extLst>
                <a:ext uri="{FF2B5EF4-FFF2-40B4-BE49-F238E27FC236}">
                  <a16:creationId xmlns:a16="http://schemas.microsoft.com/office/drawing/2014/main" id="{DB6E8AAA-740C-724F-83EA-5AF085D0019F}"/>
                </a:ext>
              </a:extLst>
            </p:cNvPr>
            <p:cNvSpPr/>
            <p:nvPr/>
          </p:nvSpPr>
          <p:spPr>
            <a:xfrm flipH="1">
              <a:off x="5402022" y="2937161"/>
              <a:ext cx="765278" cy="1219751"/>
            </a:xfrm>
            <a:prstGeom prst="rect">
              <a:avLst/>
            </a:prstGeom>
            <a:solidFill>
              <a:srgbClr val="0096FF"/>
            </a:solidFill>
            <a:ln w="9525" cap="flat" cmpd="sng" algn="ctr">
              <a:noFill/>
              <a:prstDash val="solid"/>
            </a:ln>
            <a:effectLst/>
          </p:spPr>
          <p:txBody>
            <a:bodyPr lIns="46783" rIns="46783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进项通道</a:t>
              </a:r>
            </a:p>
          </p:txBody>
        </p:sp>
        <p:sp>
          <p:nvSpPr>
            <p:cNvPr id="43" name="矩形 126">
              <a:extLst>
                <a:ext uri="{FF2B5EF4-FFF2-40B4-BE49-F238E27FC236}">
                  <a16:creationId xmlns:a16="http://schemas.microsoft.com/office/drawing/2014/main" id="{99E8D0FD-7A1C-D74D-A618-C13E53131CAF}"/>
                </a:ext>
              </a:extLst>
            </p:cNvPr>
            <p:cNvSpPr/>
            <p:nvPr/>
          </p:nvSpPr>
          <p:spPr>
            <a:xfrm flipH="1">
              <a:off x="5402373" y="4187487"/>
              <a:ext cx="765278" cy="1219751"/>
            </a:xfrm>
            <a:prstGeom prst="rect">
              <a:avLst/>
            </a:prstGeom>
            <a:solidFill>
              <a:srgbClr val="0096FF"/>
            </a:solidFill>
            <a:ln w="9525" cap="flat" cmpd="sng" algn="ctr">
              <a:noFill/>
              <a:prstDash val="solid"/>
            </a:ln>
            <a:effectLst/>
          </p:spPr>
          <p:txBody>
            <a:bodyPr lIns="46783" rIns="46783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统计分析</a:t>
              </a:r>
            </a:p>
          </p:txBody>
        </p:sp>
      </p:grpSp>
      <p:sp>
        <p:nvSpPr>
          <p:cNvPr id="44" name="AutoShape 222">
            <a:extLst>
              <a:ext uri="{FF2B5EF4-FFF2-40B4-BE49-F238E27FC236}">
                <a16:creationId xmlns:a16="http://schemas.microsoft.com/office/drawing/2014/main" id="{0A4B797D-87BA-9740-807B-D249BB2882FD}"/>
              </a:ext>
            </a:extLst>
          </p:cNvPr>
          <p:cNvSpPr>
            <a:spLocks noChangeArrowheads="1"/>
          </p:cNvSpPr>
          <p:nvPr/>
        </p:nvSpPr>
        <p:spPr bwMode="gray">
          <a:xfrm>
            <a:off x="8614972" y="1485498"/>
            <a:ext cx="925141" cy="5106780"/>
          </a:xfrm>
          <a:prstGeom prst="roundRect">
            <a:avLst>
              <a:gd name="adj" fmla="val 1002"/>
            </a:avLst>
          </a:prstGeom>
          <a:solidFill>
            <a:schemeClr val="bg1">
              <a:lumMod val="95000"/>
            </a:schemeClr>
          </a:solidFill>
          <a:ln w="19050" algn="ctr">
            <a:noFill/>
            <a:round/>
            <a:headEnd/>
            <a:tailEnd/>
          </a:ln>
          <a:effectLst/>
        </p:spPr>
        <p:txBody>
          <a:bodyPr wrap="none" lIns="92042" tIns="46021" rIns="92042" bIns="46021" anchor="ctr"/>
          <a:lstStyle/>
          <a:p>
            <a:pPr defTabSz="914126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000" b="1" kern="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Text Box 243">
            <a:extLst>
              <a:ext uri="{FF2B5EF4-FFF2-40B4-BE49-F238E27FC236}">
                <a16:creationId xmlns:a16="http://schemas.microsoft.com/office/drawing/2014/main" id="{B313176E-3A0D-5742-9B61-B3C2A5EA4704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8614971" y="1492406"/>
            <a:ext cx="914954" cy="27689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税务分析</a:t>
            </a:r>
            <a:endParaRPr lang="en-US" altLang="zh-CN" sz="12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46" name="矩形 126">
            <a:extLst>
              <a:ext uri="{FF2B5EF4-FFF2-40B4-BE49-F238E27FC236}">
                <a16:creationId xmlns:a16="http://schemas.microsoft.com/office/drawing/2014/main" id="{C5CC0B0F-B25B-FD4B-A0D1-FA51E0B699BE}"/>
              </a:ext>
            </a:extLst>
          </p:cNvPr>
          <p:cNvSpPr/>
          <p:nvPr/>
        </p:nvSpPr>
        <p:spPr>
          <a:xfrm flipH="1">
            <a:off x="8689950" y="1802076"/>
            <a:ext cx="765001" cy="2207877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税务商业智能模型</a:t>
            </a:r>
          </a:p>
        </p:txBody>
      </p:sp>
      <p:sp>
        <p:nvSpPr>
          <p:cNvPr id="47" name="矩形 126">
            <a:extLst>
              <a:ext uri="{FF2B5EF4-FFF2-40B4-BE49-F238E27FC236}">
                <a16:creationId xmlns:a16="http://schemas.microsoft.com/office/drawing/2014/main" id="{C2AE45A7-B211-9B48-956D-BDFA0063CDEF}"/>
              </a:ext>
            </a:extLst>
          </p:cNvPr>
          <p:cNvSpPr/>
          <p:nvPr/>
        </p:nvSpPr>
        <p:spPr>
          <a:xfrm flipH="1">
            <a:off x="8690301" y="4063598"/>
            <a:ext cx="765001" cy="2286449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税务大数据风险模型</a:t>
            </a:r>
          </a:p>
        </p:txBody>
      </p:sp>
      <p:grpSp>
        <p:nvGrpSpPr>
          <p:cNvPr id="48" name="Group 160">
            <a:extLst>
              <a:ext uri="{FF2B5EF4-FFF2-40B4-BE49-F238E27FC236}">
                <a16:creationId xmlns:a16="http://schemas.microsoft.com/office/drawing/2014/main" id="{34964CCC-8487-2E49-868A-C11CCF0E8107}"/>
              </a:ext>
            </a:extLst>
          </p:cNvPr>
          <p:cNvGrpSpPr/>
          <p:nvPr/>
        </p:nvGrpSpPr>
        <p:grpSpPr>
          <a:xfrm>
            <a:off x="9785591" y="1486096"/>
            <a:ext cx="1662350" cy="5106181"/>
            <a:chOff x="2134010" y="4037767"/>
            <a:chExt cx="729290" cy="1473395"/>
          </a:xfrm>
          <a:solidFill>
            <a:srgbClr val="F2F2F2"/>
          </a:solidFill>
          <a:effectLst/>
        </p:grpSpPr>
        <p:sp>
          <p:nvSpPr>
            <p:cNvPr id="49" name="AutoShape 222">
              <a:extLst>
                <a:ext uri="{FF2B5EF4-FFF2-40B4-BE49-F238E27FC236}">
                  <a16:creationId xmlns:a16="http://schemas.microsoft.com/office/drawing/2014/main" id="{BB4E8CF5-4AE3-9946-9EA2-A68880281F1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134010" y="4037767"/>
              <a:ext cx="729290" cy="1473395"/>
            </a:xfrm>
            <a:prstGeom prst="roundRect">
              <a:avLst>
                <a:gd name="adj" fmla="val 1002"/>
              </a:avLst>
            </a:prstGeom>
            <a:grpFill/>
            <a:ln w="19050" algn="ctr">
              <a:noFill/>
              <a:round/>
              <a:headEnd/>
              <a:tailEnd/>
            </a:ln>
            <a:effectLst/>
          </p:spPr>
          <p:txBody>
            <a:bodyPr wrap="none" lIns="92042" tIns="46021" rIns="92042" bIns="46021" anchor="ctr"/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0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Text Box 243">
              <a:extLst>
                <a:ext uri="{FF2B5EF4-FFF2-40B4-BE49-F238E27FC236}">
                  <a16:creationId xmlns:a16="http://schemas.microsoft.com/office/drawing/2014/main" id="{315EE243-DAAA-DC42-B43A-E31D45AE8A69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219422" y="4039760"/>
              <a:ext cx="556275" cy="799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buClr>
                  <a:srgbClr val="FF0000"/>
                </a:buClr>
                <a:buSzPct val="115000"/>
                <a:defRPr/>
              </a:pPr>
              <a:r>
                <a:rPr lang="zh-CN" altLang="en-US" sz="1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协同管理</a:t>
              </a:r>
              <a:endParaRPr lang="en-US" altLang="zh-CN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</p:grpSp>
      <p:sp>
        <p:nvSpPr>
          <p:cNvPr id="51" name="矩形 126">
            <a:extLst>
              <a:ext uri="{FF2B5EF4-FFF2-40B4-BE49-F238E27FC236}">
                <a16:creationId xmlns:a16="http://schemas.microsoft.com/office/drawing/2014/main" id="{C6E58A91-7ED7-864F-91CE-B36EBA3C1B92}"/>
              </a:ext>
            </a:extLst>
          </p:cNvPr>
          <p:cNvSpPr/>
          <p:nvPr/>
        </p:nvSpPr>
        <p:spPr>
          <a:xfrm flipH="1">
            <a:off x="9907798" y="2631367"/>
            <a:ext cx="1476516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结算协同</a:t>
            </a:r>
          </a:p>
        </p:txBody>
      </p:sp>
      <p:sp>
        <p:nvSpPr>
          <p:cNvPr id="52" name="AutoShape 18">
            <a:extLst>
              <a:ext uri="{FF2B5EF4-FFF2-40B4-BE49-F238E27FC236}">
                <a16:creationId xmlns:a16="http://schemas.microsoft.com/office/drawing/2014/main" id="{11A0157F-A5B4-774F-A53B-3F909272195C}"/>
              </a:ext>
            </a:extLst>
          </p:cNvPr>
          <p:cNvSpPr>
            <a:spLocks noChangeArrowheads="1"/>
          </p:cNvSpPr>
          <p:nvPr/>
        </p:nvSpPr>
        <p:spPr bwMode="gray">
          <a:xfrm>
            <a:off x="9785590" y="1094563"/>
            <a:ext cx="1662350" cy="344890"/>
          </a:xfrm>
          <a:prstGeom prst="roundRect">
            <a:avLst>
              <a:gd name="adj" fmla="val 10509"/>
            </a:avLst>
          </a:prstGeom>
          <a:solidFill>
            <a:srgbClr val="0096FF"/>
          </a:solidFill>
          <a:ln w="19050" algn="ctr">
            <a:noFill/>
            <a:round/>
            <a:headEnd/>
            <a:tailEnd/>
          </a:ln>
          <a:effectLst/>
        </p:spPr>
        <p:txBody>
          <a:bodyPr wrap="none" lIns="92042" tIns="46021" rIns="92042" bIns="46021" anchor="ctr"/>
          <a:lstStyle/>
          <a:p>
            <a:pPr algn="ctr" defTabSz="914126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发票业务协同服务</a:t>
            </a:r>
            <a:endParaRPr lang="en-US" sz="1200" b="1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53" name="矩形 126">
            <a:extLst>
              <a:ext uri="{FF2B5EF4-FFF2-40B4-BE49-F238E27FC236}">
                <a16:creationId xmlns:a16="http://schemas.microsoft.com/office/drawing/2014/main" id="{2CCECE56-021B-D04D-B557-8CB9C3AEB30E}"/>
              </a:ext>
            </a:extLst>
          </p:cNvPr>
          <p:cNvSpPr/>
          <p:nvPr/>
        </p:nvSpPr>
        <p:spPr>
          <a:xfrm flipH="1">
            <a:off x="9907796" y="3435984"/>
            <a:ext cx="1476516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开票协同</a:t>
            </a:r>
          </a:p>
        </p:txBody>
      </p:sp>
      <p:sp>
        <p:nvSpPr>
          <p:cNvPr id="54" name="矩形 126">
            <a:extLst>
              <a:ext uri="{FF2B5EF4-FFF2-40B4-BE49-F238E27FC236}">
                <a16:creationId xmlns:a16="http://schemas.microsoft.com/office/drawing/2014/main" id="{7DAF7B95-972B-9447-9DC9-7A0C3541AA1B}"/>
              </a:ext>
            </a:extLst>
          </p:cNvPr>
          <p:cNvSpPr/>
          <p:nvPr/>
        </p:nvSpPr>
        <p:spPr>
          <a:xfrm flipH="1">
            <a:off x="9907796" y="4240601"/>
            <a:ext cx="1476516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数据服务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3DD25A9C-831D-C045-B178-2E105A1816B0}"/>
              </a:ext>
            </a:extLst>
          </p:cNvPr>
          <p:cNvSpPr/>
          <p:nvPr/>
        </p:nvSpPr>
        <p:spPr>
          <a:xfrm flipH="1">
            <a:off x="9907796" y="5045217"/>
            <a:ext cx="1476516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金融服务</a:t>
            </a:r>
          </a:p>
        </p:txBody>
      </p:sp>
      <p:sp>
        <p:nvSpPr>
          <p:cNvPr id="56" name="矩形 126">
            <a:extLst>
              <a:ext uri="{FF2B5EF4-FFF2-40B4-BE49-F238E27FC236}">
                <a16:creationId xmlns:a16="http://schemas.microsoft.com/office/drawing/2014/main" id="{0A4F5027-AF84-E547-A751-CD57CFDC608F}"/>
              </a:ext>
            </a:extLst>
          </p:cNvPr>
          <p:cNvSpPr/>
          <p:nvPr/>
        </p:nvSpPr>
        <p:spPr>
          <a:xfrm flipH="1">
            <a:off x="9907796" y="5849832"/>
            <a:ext cx="1476516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消息中心</a:t>
            </a:r>
          </a:p>
        </p:txBody>
      </p:sp>
      <p:grpSp>
        <p:nvGrpSpPr>
          <p:cNvPr id="57" name="Group 160">
            <a:extLst>
              <a:ext uri="{FF2B5EF4-FFF2-40B4-BE49-F238E27FC236}">
                <a16:creationId xmlns:a16="http://schemas.microsoft.com/office/drawing/2014/main" id="{2F560DA9-8B7D-FD40-AA97-17B02CBE5EDF}"/>
              </a:ext>
            </a:extLst>
          </p:cNvPr>
          <p:cNvGrpSpPr/>
          <p:nvPr/>
        </p:nvGrpSpPr>
        <p:grpSpPr>
          <a:xfrm>
            <a:off x="4188052" y="1491029"/>
            <a:ext cx="2216328" cy="5106181"/>
            <a:chOff x="2134010" y="4037767"/>
            <a:chExt cx="729290" cy="1473395"/>
          </a:xfrm>
          <a:solidFill>
            <a:schemeClr val="bg2"/>
          </a:solidFill>
          <a:effectLst/>
        </p:grpSpPr>
        <p:sp>
          <p:nvSpPr>
            <p:cNvPr id="58" name="AutoShape 222">
              <a:extLst>
                <a:ext uri="{FF2B5EF4-FFF2-40B4-BE49-F238E27FC236}">
                  <a16:creationId xmlns:a16="http://schemas.microsoft.com/office/drawing/2014/main" id="{C514ACF9-1A15-E949-A188-0418E6EBC9A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134010" y="4037767"/>
              <a:ext cx="729290" cy="1473395"/>
            </a:xfrm>
            <a:prstGeom prst="roundRect">
              <a:avLst>
                <a:gd name="adj" fmla="val 1002"/>
              </a:avLst>
            </a:prstGeom>
            <a:solidFill>
              <a:srgbClr val="F2F2F2"/>
            </a:solidFill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92042" tIns="46021" rIns="92042" bIns="46021" anchor="ctr"/>
            <a:lstStyle/>
            <a:p>
              <a:pPr defTabSz="914126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000" b="1" kern="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9" name="Text Box 243">
              <a:extLst>
                <a:ext uri="{FF2B5EF4-FFF2-40B4-BE49-F238E27FC236}">
                  <a16:creationId xmlns:a16="http://schemas.microsoft.com/office/drawing/2014/main" id="{E8E46E0D-F6AF-ED41-96AA-AE9E6069C73D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219422" y="4039760"/>
              <a:ext cx="556275" cy="79900"/>
            </a:xfrm>
            <a:prstGeom prst="rect">
              <a:avLst/>
            </a:prstGeom>
            <a:solidFill>
              <a:srgbClr val="F2F2F2"/>
            </a:solidFill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 defTabSz="914126" fontAlgn="base">
                <a:spcBef>
                  <a:spcPct val="0"/>
                </a:spcBef>
                <a:spcAft>
                  <a:spcPct val="0"/>
                </a:spcAft>
                <a:buClr>
                  <a:srgbClr val="FF0000"/>
                </a:buClr>
                <a:buSzPct val="115000"/>
                <a:defRPr/>
              </a:pPr>
              <a:r>
                <a:rPr lang="zh-CN" altLang="en-US" sz="1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销项管理服务</a:t>
              </a:r>
              <a:endParaRPr lang="en-US" altLang="zh-CN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</p:grpSp>
      <p:sp>
        <p:nvSpPr>
          <p:cNvPr id="60" name="矩形 126">
            <a:extLst>
              <a:ext uri="{FF2B5EF4-FFF2-40B4-BE49-F238E27FC236}">
                <a16:creationId xmlns:a16="http://schemas.microsoft.com/office/drawing/2014/main" id="{6DB1E54A-0910-5640-8DFB-6D5E7B1C28DC}"/>
              </a:ext>
            </a:extLst>
          </p:cNvPr>
          <p:cNvSpPr/>
          <p:nvPr/>
        </p:nvSpPr>
        <p:spPr>
          <a:xfrm flipH="1">
            <a:off x="4496904" y="1807610"/>
            <a:ext cx="1679239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集团税控系统</a:t>
            </a:r>
          </a:p>
        </p:txBody>
      </p:sp>
      <p:sp>
        <p:nvSpPr>
          <p:cNvPr id="61" name="矩形 126">
            <a:extLst>
              <a:ext uri="{FF2B5EF4-FFF2-40B4-BE49-F238E27FC236}">
                <a16:creationId xmlns:a16="http://schemas.microsoft.com/office/drawing/2014/main" id="{50FE4C6A-8B27-034D-B88D-E56998FAB4C8}"/>
              </a:ext>
            </a:extLst>
          </p:cNvPr>
          <p:cNvSpPr/>
          <p:nvPr/>
        </p:nvSpPr>
        <p:spPr>
          <a:xfrm flipH="1">
            <a:off x="2584389" y="4468837"/>
            <a:ext cx="1024417" cy="666100"/>
          </a:xfrm>
          <a:prstGeom prst="rect">
            <a:avLst/>
          </a:prstGeom>
          <a:solidFill>
            <a:srgbClr val="DFB670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影像系统</a:t>
            </a:r>
          </a:p>
        </p:txBody>
      </p:sp>
      <p:sp>
        <p:nvSpPr>
          <p:cNvPr id="62" name="矩形 126">
            <a:extLst>
              <a:ext uri="{FF2B5EF4-FFF2-40B4-BE49-F238E27FC236}">
                <a16:creationId xmlns:a16="http://schemas.microsoft.com/office/drawing/2014/main" id="{12BCDA8F-9F78-D14E-9799-7F77B0D54257}"/>
              </a:ext>
            </a:extLst>
          </p:cNvPr>
          <p:cNvSpPr/>
          <p:nvPr/>
        </p:nvSpPr>
        <p:spPr>
          <a:xfrm flipH="1">
            <a:off x="4486968" y="5534572"/>
            <a:ext cx="1679239" cy="430771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进销项发票数据</a:t>
            </a: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A4D39F5C-0009-EC43-B1B5-F7C8066FC649}"/>
              </a:ext>
            </a:extLst>
          </p:cNvPr>
          <p:cNvSpPr/>
          <p:nvPr/>
        </p:nvSpPr>
        <p:spPr>
          <a:xfrm flipH="1">
            <a:off x="4486968" y="6011324"/>
            <a:ext cx="1679239" cy="430771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合规服务</a:t>
            </a:r>
          </a:p>
        </p:txBody>
      </p:sp>
      <p:sp>
        <p:nvSpPr>
          <p:cNvPr id="64" name="AutoShape 18">
            <a:extLst>
              <a:ext uri="{FF2B5EF4-FFF2-40B4-BE49-F238E27FC236}">
                <a16:creationId xmlns:a16="http://schemas.microsoft.com/office/drawing/2014/main" id="{F8A204F8-42C6-BE49-9F19-FCE2950AAE83}"/>
              </a:ext>
            </a:extLst>
          </p:cNvPr>
          <p:cNvSpPr>
            <a:spLocks noChangeArrowheads="1"/>
          </p:cNvSpPr>
          <p:nvPr/>
        </p:nvSpPr>
        <p:spPr bwMode="gray">
          <a:xfrm>
            <a:off x="4190883" y="1099496"/>
            <a:ext cx="2213496" cy="344890"/>
          </a:xfrm>
          <a:prstGeom prst="roundRect">
            <a:avLst>
              <a:gd name="adj" fmla="val 10509"/>
            </a:avLst>
          </a:prstGeom>
          <a:solidFill>
            <a:srgbClr val="0096FF"/>
          </a:solidFill>
          <a:ln w="19050" algn="ctr">
            <a:noFill/>
            <a:round/>
            <a:headEnd/>
            <a:tailEnd/>
          </a:ln>
          <a:effectLst/>
        </p:spPr>
        <p:txBody>
          <a:bodyPr wrap="none" lIns="92042" tIns="46021" rIns="92042" bIns="46021" anchor="ctr"/>
          <a:lstStyle/>
          <a:p>
            <a:pPr algn="ctr" defTabSz="914126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发票云应用服务</a:t>
            </a:r>
            <a:endParaRPr lang="en-US" sz="1200" b="1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65" name="矩形 126">
            <a:extLst>
              <a:ext uri="{FF2B5EF4-FFF2-40B4-BE49-F238E27FC236}">
                <a16:creationId xmlns:a16="http://schemas.microsoft.com/office/drawing/2014/main" id="{70EFB32B-6C5D-B14D-ACB0-CEB6A76F48F3}"/>
              </a:ext>
            </a:extLst>
          </p:cNvPr>
          <p:cNvSpPr/>
          <p:nvPr/>
        </p:nvSpPr>
        <p:spPr>
          <a:xfrm flipH="1">
            <a:off x="4486968" y="2342146"/>
            <a:ext cx="1679239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直连开票</a:t>
            </a:r>
          </a:p>
        </p:txBody>
      </p:sp>
      <p:sp>
        <p:nvSpPr>
          <p:cNvPr id="66" name="矩形 126">
            <a:extLst>
              <a:ext uri="{FF2B5EF4-FFF2-40B4-BE49-F238E27FC236}">
                <a16:creationId xmlns:a16="http://schemas.microsoft.com/office/drawing/2014/main" id="{28B86C7E-34DD-6441-A8BA-DE9471A5D3A6}"/>
              </a:ext>
            </a:extLst>
          </p:cNvPr>
          <p:cNvSpPr/>
          <p:nvPr/>
        </p:nvSpPr>
        <p:spPr>
          <a:xfrm flipH="1">
            <a:off x="4486968" y="2874523"/>
            <a:ext cx="1679239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数据抽取</a:t>
            </a:r>
          </a:p>
        </p:txBody>
      </p:sp>
      <p:sp>
        <p:nvSpPr>
          <p:cNvPr id="67" name="Text Box 243">
            <a:extLst>
              <a:ext uri="{FF2B5EF4-FFF2-40B4-BE49-F238E27FC236}">
                <a16:creationId xmlns:a16="http://schemas.microsoft.com/office/drawing/2014/main" id="{7A44E510-A044-BF49-8C44-706663A69D79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586179" y="3411266"/>
            <a:ext cx="1442070" cy="276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进项管理服务</a:t>
            </a:r>
            <a:endParaRPr lang="en-US" altLang="zh-CN" sz="12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68" name="Text Box 243">
            <a:extLst>
              <a:ext uri="{FF2B5EF4-FFF2-40B4-BE49-F238E27FC236}">
                <a16:creationId xmlns:a16="http://schemas.microsoft.com/office/drawing/2014/main" id="{79E09F76-48D9-EA4D-99B4-C0385CEE8C31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586179" y="5236661"/>
            <a:ext cx="1442070" cy="276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集成数据服务</a:t>
            </a:r>
            <a:endParaRPr lang="en-US" altLang="zh-CN" sz="12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69" name="Text Box 243">
            <a:extLst>
              <a:ext uri="{FF2B5EF4-FFF2-40B4-BE49-F238E27FC236}">
                <a16:creationId xmlns:a16="http://schemas.microsoft.com/office/drawing/2014/main" id="{CCA759B6-125D-DB4B-AE02-E0AC42154D0E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676805" y="4103411"/>
            <a:ext cx="817726" cy="2768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影像系统</a:t>
            </a:r>
            <a:endParaRPr lang="en-US" altLang="zh-CN" sz="12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CB94EF3-C9BE-A744-8943-BC5AA5BA5326}"/>
              </a:ext>
            </a:extLst>
          </p:cNvPr>
          <p:cNvSpPr txBox="1"/>
          <p:nvPr/>
        </p:nvSpPr>
        <p:spPr>
          <a:xfrm>
            <a:off x="11506517" y="2770562"/>
            <a:ext cx="457034" cy="20313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百望发票云应用</a:t>
            </a:r>
          </a:p>
        </p:txBody>
      </p:sp>
      <p:sp>
        <p:nvSpPr>
          <p:cNvPr id="71" name="矩形 126">
            <a:extLst>
              <a:ext uri="{FF2B5EF4-FFF2-40B4-BE49-F238E27FC236}">
                <a16:creationId xmlns:a16="http://schemas.microsoft.com/office/drawing/2014/main" id="{2D43EDCA-5C33-AD4C-A929-0D1BFA06D9FD}"/>
              </a:ext>
            </a:extLst>
          </p:cNvPr>
          <p:cNvSpPr/>
          <p:nvPr/>
        </p:nvSpPr>
        <p:spPr>
          <a:xfrm flipH="1">
            <a:off x="4489103" y="3680166"/>
            <a:ext cx="1679239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OCR</a:t>
            </a: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服务</a:t>
            </a:r>
          </a:p>
        </p:txBody>
      </p:sp>
      <p:sp>
        <p:nvSpPr>
          <p:cNvPr id="72" name="矩形 126">
            <a:extLst>
              <a:ext uri="{FF2B5EF4-FFF2-40B4-BE49-F238E27FC236}">
                <a16:creationId xmlns:a16="http://schemas.microsoft.com/office/drawing/2014/main" id="{D900153A-6787-574E-A670-E45AAA49BCC3}"/>
              </a:ext>
            </a:extLst>
          </p:cNvPr>
          <p:cNvSpPr/>
          <p:nvPr/>
        </p:nvSpPr>
        <p:spPr>
          <a:xfrm flipH="1">
            <a:off x="4479166" y="4214703"/>
            <a:ext cx="1679239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发票池管理</a:t>
            </a:r>
          </a:p>
        </p:txBody>
      </p:sp>
      <p:sp>
        <p:nvSpPr>
          <p:cNvPr id="73" name="矩形 126">
            <a:extLst>
              <a:ext uri="{FF2B5EF4-FFF2-40B4-BE49-F238E27FC236}">
                <a16:creationId xmlns:a16="http://schemas.microsoft.com/office/drawing/2014/main" id="{968897F3-09E2-4A4D-8A1F-42EC7AF24D37}"/>
              </a:ext>
            </a:extLst>
          </p:cNvPr>
          <p:cNvSpPr/>
          <p:nvPr/>
        </p:nvSpPr>
        <p:spPr>
          <a:xfrm flipH="1">
            <a:off x="4479166" y="4747079"/>
            <a:ext cx="1679239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认证抵扣管理</a:t>
            </a:r>
          </a:p>
        </p:txBody>
      </p:sp>
      <p:sp>
        <p:nvSpPr>
          <p:cNvPr id="74" name="Text Box 243">
            <a:extLst>
              <a:ext uri="{FF2B5EF4-FFF2-40B4-BE49-F238E27FC236}">
                <a16:creationId xmlns:a16="http://schemas.microsoft.com/office/drawing/2014/main" id="{5F736B59-F180-1248-B22E-28949942FA35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679515" y="3008076"/>
            <a:ext cx="817726" cy="2768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费控系统</a:t>
            </a:r>
            <a:endParaRPr lang="en-US" altLang="zh-CN" sz="12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75" name="矩形 126">
            <a:extLst>
              <a:ext uri="{FF2B5EF4-FFF2-40B4-BE49-F238E27FC236}">
                <a16:creationId xmlns:a16="http://schemas.microsoft.com/office/drawing/2014/main" id="{99EBE0A7-1C21-9F4E-91DA-361B7AE11052}"/>
              </a:ext>
            </a:extLst>
          </p:cNvPr>
          <p:cNvSpPr/>
          <p:nvPr/>
        </p:nvSpPr>
        <p:spPr>
          <a:xfrm flipH="1">
            <a:off x="2577767" y="3339500"/>
            <a:ext cx="1024417" cy="626777"/>
          </a:xfrm>
          <a:prstGeom prst="rect">
            <a:avLst/>
          </a:prstGeom>
          <a:solidFill>
            <a:srgbClr val="DFB670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费用报销系统</a:t>
            </a:r>
          </a:p>
        </p:txBody>
      </p:sp>
      <p:sp>
        <p:nvSpPr>
          <p:cNvPr id="76" name="矩形 126">
            <a:extLst>
              <a:ext uri="{FF2B5EF4-FFF2-40B4-BE49-F238E27FC236}">
                <a16:creationId xmlns:a16="http://schemas.microsoft.com/office/drawing/2014/main" id="{B71CA5BE-DD39-F04E-844C-CACA92ED306C}"/>
              </a:ext>
            </a:extLst>
          </p:cNvPr>
          <p:cNvSpPr/>
          <p:nvPr/>
        </p:nvSpPr>
        <p:spPr>
          <a:xfrm flipH="1">
            <a:off x="2597921" y="5675909"/>
            <a:ext cx="1024417" cy="666100"/>
          </a:xfrm>
          <a:prstGeom prst="rect">
            <a:avLst/>
          </a:prstGeom>
          <a:solidFill>
            <a:srgbClr val="DFB670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纳税申报</a:t>
            </a:r>
          </a:p>
        </p:txBody>
      </p:sp>
      <p:sp>
        <p:nvSpPr>
          <p:cNvPr id="77" name="Text Box 243">
            <a:extLst>
              <a:ext uri="{FF2B5EF4-FFF2-40B4-BE49-F238E27FC236}">
                <a16:creationId xmlns:a16="http://schemas.microsoft.com/office/drawing/2014/main" id="{1952260B-4B78-FA43-A803-7A4A24EE3469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354006" y="5295600"/>
            <a:ext cx="1442070" cy="276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defTabSz="914126" fontAlgn="base"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Pct val="115000"/>
              <a:defRPr/>
            </a:pPr>
            <a:r>
              <a:rPr lang="zh-CN" altLang="en-US" sz="12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税务系统</a:t>
            </a:r>
            <a:endParaRPr lang="en-US" altLang="zh-CN" sz="12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78" name="矩形 126">
            <a:extLst>
              <a:ext uri="{FF2B5EF4-FFF2-40B4-BE49-F238E27FC236}">
                <a16:creationId xmlns:a16="http://schemas.microsoft.com/office/drawing/2014/main" id="{F23A6046-DFA6-5744-8FB6-BB8825DBC43E}"/>
              </a:ext>
            </a:extLst>
          </p:cNvPr>
          <p:cNvSpPr/>
          <p:nvPr/>
        </p:nvSpPr>
        <p:spPr>
          <a:xfrm flipH="1">
            <a:off x="591786" y="2886026"/>
            <a:ext cx="1679239" cy="488556"/>
          </a:xfrm>
          <a:prstGeom prst="rect">
            <a:avLst/>
          </a:prstGeom>
          <a:solidFill>
            <a:srgbClr val="DFB670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业务系统</a:t>
            </a:r>
            <a:r>
              <a: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 3</a:t>
            </a:r>
            <a:endParaRPr lang="zh-CN" altLang="en-US" sz="1200" b="1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9" name="矩形 126">
            <a:extLst>
              <a:ext uri="{FF2B5EF4-FFF2-40B4-BE49-F238E27FC236}">
                <a16:creationId xmlns:a16="http://schemas.microsoft.com/office/drawing/2014/main" id="{2C779485-964B-454C-8793-8E193243B54B}"/>
              </a:ext>
            </a:extLst>
          </p:cNvPr>
          <p:cNvSpPr/>
          <p:nvPr/>
        </p:nvSpPr>
        <p:spPr>
          <a:xfrm flipH="1">
            <a:off x="589515" y="3425981"/>
            <a:ext cx="1679239" cy="488556"/>
          </a:xfrm>
          <a:prstGeom prst="rect">
            <a:avLst/>
          </a:prstGeom>
          <a:solidFill>
            <a:srgbClr val="DFB670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业务系统</a:t>
            </a:r>
            <a:r>
              <a:rPr lang="en-US" altLang="zh-CN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 …</a:t>
            </a:r>
            <a:endParaRPr lang="zh-CN" altLang="en-US" sz="1200" b="1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0" name="矩形 126">
            <a:extLst>
              <a:ext uri="{FF2B5EF4-FFF2-40B4-BE49-F238E27FC236}">
                <a16:creationId xmlns:a16="http://schemas.microsoft.com/office/drawing/2014/main" id="{5856203F-563B-D646-BCDA-59A104A1AE0A}"/>
              </a:ext>
            </a:extLst>
          </p:cNvPr>
          <p:cNvSpPr/>
          <p:nvPr/>
        </p:nvSpPr>
        <p:spPr>
          <a:xfrm flipH="1">
            <a:off x="9907796" y="1826749"/>
            <a:ext cx="1476516" cy="488556"/>
          </a:xfrm>
          <a:prstGeom prst="rect">
            <a:avLst/>
          </a:prstGeom>
          <a:solidFill>
            <a:srgbClr val="0096FF"/>
          </a:solidFill>
          <a:ln w="9525" cap="flat" cmpd="sng" algn="ctr">
            <a:noFill/>
            <a:prstDash val="solid"/>
          </a:ln>
          <a:effectLst/>
        </p:spPr>
        <p:txBody>
          <a:bodyPr lIns="46783" rIns="46783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合同协同（行业）</a:t>
            </a:r>
          </a:p>
        </p:txBody>
      </p:sp>
      <p:sp>
        <p:nvSpPr>
          <p:cNvPr id="81" name="燕尾形 80"/>
          <p:cNvSpPr/>
          <p:nvPr/>
        </p:nvSpPr>
        <p:spPr>
          <a:xfrm>
            <a:off x="9543173" y="3792890"/>
            <a:ext cx="367683" cy="480767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2" name="燕尾形 81"/>
          <p:cNvSpPr/>
          <p:nvPr/>
        </p:nvSpPr>
        <p:spPr>
          <a:xfrm rot="10800000">
            <a:off x="6226918" y="3792890"/>
            <a:ext cx="367683" cy="480767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3" name="燕尾形 82"/>
          <p:cNvSpPr/>
          <p:nvPr/>
        </p:nvSpPr>
        <p:spPr>
          <a:xfrm rot="10800000">
            <a:off x="3832320" y="3803224"/>
            <a:ext cx="367683" cy="480767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85" name="图片 8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2686" y="292389"/>
            <a:ext cx="2473742" cy="32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0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线连接符 9"/>
          <p:cNvCxnSpPr/>
          <p:nvPr/>
        </p:nvCxnSpPr>
        <p:spPr>
          <a:xfrm>
            <a:off x="0" y="888949"/>
            <a:ext cx="11806428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>
            <a:off x="157375" y="15874"/>
            <a:ext cx="8662286" cy="873075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发票数字化，构建财务供应链协同生态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lum bright="13000"/>
          </a:blip>
          <a:stretch>
            <a:fillRect/>
          </a:stretch>
        </p:blipFill>
        <p:spPr>
          <a:xfrm>
            <a:off x="1050827" y="1196949"/>
            <a:ext cx="10191084" cy="5353050"/>
          </a:xfrm>
          <a:prstGeom prst="rect">
            <a:avLst/>
          </a:prstGeom>
        </p:spPr>
      </p:pic>
      <p:pic>
        <p:nvPicPr>
          <p:cNvPr id="87" name="图片 8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2686" y="292389"/>
            <a:ext cx="2473742" cy="32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34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线连接符 9"/>
          <p:cNvCxnSpPr/>
          <p:nvPr/>
        </p:nvCxnSpPr>
        <p:spPr>
          <a:xfrm>
            <a:off x="0" y="888949"/>
            <a:ext cx="11806428" cy="0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1"/>
          <p:cNvGrpSpPr/>
          <p:nvPr/>
        </p:nvGrpSpPr>
        <p:grpSpPr>
          <a:xfrm>
            <a:off x="1665495" y="1770486"/>
            <a:ext cx="8894350" cy="1913249"/>
            <a:chOff x="1459705" y="2190913"/>
            <a:chExt cx="6224590" cy="1338962"/>
          </a:xfrm>
        </p:grpSpPr>
        <p:sp>
          <p:nvSpPr>
            <p:cNvPr id="6" name="Oval 6"/>
            <p:cNvSpPr>
              <a:spLocks noChangeArrowheads="1"/>
            </p:cNvSpPr>
            <p:nvPr/>
          </p:nvSpPr>
          <p:spPr bwMode="auto">
            <a:xfrm>
              <a:off x="1794911" y="2528495"/>
              <a:ext cx="657911" cy="663798"/>
            </a:xfrm>
            <a:prstGeom prst="ellipse">
              <a:avLst/>
            </a:prstGeom>
            <a:solidFill>
              <a:srgbClr val="DFB6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 sz="2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7" name="Oval 7"/>
            <p:cNvSpPr>
              <a:spLocks noChangeArrowheads="1"/>
            </p:cNvSpPr>
            <p:nvPr/>
          </p:nvSpPr>
          <p:spPr bwMode="auto">
            <a:xfrm>
              <a:off x="3013013" y="2526222"/>
              <a:ext cx="657911" cy="663798"/>
            </a:xfrm>
            <a:prstGeom prst="ellipse">
              <a:avLst/>
            </a:prstGeom>
            <a:solidFill>
              <a:srgbClr val="0096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" name="Freeform 10"/>
            <p:cNvSpPr/>
            <p:nvPr/>
          </p:nvSpPr>
          <p:spPr bwMode="auto">
            <a:xfrm>
              <a:off x="1459705" y="2190913"/>
              <a:ext cx="1360138" cy="764959"/>
            </a:xfrm>
            <a:custGeom>
              <a:avLst/>
              <a:gdLst>
                <a:gd name="T0" fmla="*/ 583 w 597"/>
                <a:gd name="T1" fmla="*/ 291 h 333"/>
                <a:gd name="T2" fmla="*/ 291 w 597"/>
                <a:gd name="T3" fmla="*/ 0 h 333"/>
                <a:gd name="T4" fmla="*/ 0 w 597"/>
                <a:gd name="T5" fmla="*/ 291 h 333"/>
                <a:gd name="T6" fmla="*/ 49 w 597"/>
                <a:gd name="T7" fmla="*/ 291 h 333"/>
                <a:gd name="T8" fmla="*/ 291 w 597"/>
                <a:gd name="T9" fmla="*/ 49 h 333"/>
                <a:gd name="T10" fmla="*/ 534 w 597"/>
                <a:gd name="T11" fmla="*/ 291 h 333"/>
                <a:gd name="T12" fmla="*/ 520 w 597"/>
                <a:gd name="T13" fmla="*/ 291 h 333"/>
                <a:gd name="T14" fmla="*/ 559 w 597"/>
                <a:gd name="T15" fmla="*/ 333 h 333"/>
                <a:gd name="T16" fmla="*/ 597 w 597"/>
                <a:gd name="T17" fmla="*/ 291 h 333"/>
                <a:gd name="T18" fmla="*/ 583 w 597"/>
                <a:gd name="T19" fmla="*/ 291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7" h="333">
                  <a:moveTo>
                    <a:pt x="583" y="291"/>
                  </a:moveTo>
                  <a:cubicBezTo>
                    <a:pt x="583" y="130"/>
                    <a:pt x="453" y="0"/>
                    <a:pt x="291" y="0"/>
                  </a:cubicBezTo>
                  <a:cubicBezTo>
                    <a:pt x="130" y="0"/>
                    <a:pt x="0" y="130"/>
                    <a:pt x="0" y="291"/>
                  </a:cubicBezTo>
                  <a:cubicBezTo>
                    <a:pt x="49" y="291"/>
                    <a:pt x="49" y="291"/>
                    <a:pt x="49" y="291"/>
                  </a:cubicBezTo>
                  <a:cubicBezTo>
                    <a:pt x="49" y="157"/>
                    <a:pt x="158" y="49"/>
                    <a:pt x="291" y="49"/>
                  </a:cubicBezTo>
                  <a:cubicBezTo>
                    <a:pt x="425" y="49"/>
                    <a:pt x="534" y="157"/>
                    <a:pt x="534" y="291"/>
                  </a:cubicBezTo>
                  <a:cubicBezTo>
                    <a:pt x="520" y="291"/>
                    <a:pt x="520" y="291"/>
                    <a:pt x="520" y="291"/>
                  </a:cubicBezTo>
                  <a:cubicBezTo>
                    <a:pt x="559" y="333"/>
                    <a:pt x="559" y="333"/>
                    <a:pt x="559" y="333"/>
                  </a:cubicBezTo>
                  <a:cubicBezTo>
                    <a:pt x="597" y="291"/>
                    <a:pt x="597" y="291"/>
                    <a:pt x="597" y="291"/>
                  </a:cubicBezTo>
                  <a:lnTo>
                    <a:pt x="583" y="291"/>
                  </a:lnTo>
                  <a:close/>
                </a:path>
              </a:pathLst>
            </a:custGeom>
            <a:solidFill>
              <a:srgbClr val="DFB6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" name="Oval 11"/>
            <p:cNvSpPr>
              <a:spLocks noChangeArrowheads="1"/>
            </p:cNvSpPr>
            <p:nvPr/>
          </p:nvSpPr>
          <p:spPr bwMode="auto">
            <a:xfrm>
              <a:off x="4226569" y="2528495"/>
              <a:ext cx="659047" cy="66379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" name="Oval 12"/>
            <p:cNvSpPr>
              <a:spLocks noChangeArrowheads="1"/>
            </p:cNvSpPr>
            <p:nvPr/>
          </p:nvSpPr>
          <p:spPr bwMode="auto">
            <a:xfrm>
              <a:off x="6659363" y="2528495"/>
              <a:ext cx="657911" cy="663798"/>
            </a:xfrm>
            <a:prstGeom prst="ellipse">
              <a:avLst/>
            </a:prstGeom>
            <a:solidFill>
              <a:srgbClr val="97C52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auto">
            <a:xfrm>
              <a:off x="5445807" y="2526222"/>
              <a:ext cx="657911" cy="663798"/>
            </a:xfrm>
            <a:prstGeom prst="ellipse">
              <a:avLst/>
            </a:prstGeom>
            <a:solidFill>
              <a:srgbClr val="F37A3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3894772" y="2190913"/>
              <a:ext cx="1356728" cy="764959"/>
            </a:xfrm>
            <a:custGeom>
              <a:avLst/>
              <a:gdLst>
                <a:gd name="T0" fmla="*/ 582 w 596"/>
                <a:gd name="T1" fmla="*/ 291 h 333"/>
                <a:gd name="T2" fmla="*/ 291 w 596"/>
                <a:gd name="T3" fmla="*/ 0 h 333"/>
                <a:gd name="T4" fmla="*/ 0 w 596"/>
                <a:gd name="T5" fmla="*/ 266 h 333"/>
                <a:gd name="T6" fmla="*/ 24 w 596"/>
                <a:gd name="T7" fmla="*/ 240 h 333"/>
                <a:gd name="T8" fmla="*/ 49 w 596"/>
                <a:gd name="T9" fmla="*/ 268 h 333"/>
                <a:gd name="T10" fmla="*/ 291 w 596"/>
                <a:gd name="T11" fmla="*/ 49 h 333"/>
                <a:gd name="T12" fmla="*/ 533 w 596"/>
                <a:gd name="T13" fmla="*/ 291 h 333"/>
                <a:gd name="T14" fmla="*/ 520 w 596"/>
                <a:gd name="T15" fmla="*/ 291 h 333"/>
                <a:gd name="T16" fmla="*/ 558 w 596"/>
                <a:gd name="T17" fmla="*/ 333 h 333"/>
                <a:gd name="T18" fmla="*/ 596 w 596"/>
                <a:gd name="T19" fmla="*/ 291 h 333"/>
                <a:gd name="T20" fmla="*/ 582 w 596"/>
                <a:gd name="T21" fmla="*/ 291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6" h="333">
                  <a:moveTo>
                    <a:pt x="582" y="291"/>
                  </a:moveTo>
                  <a:cubicBezTo>
                    <a:pt x="582" y="130"/>
                    <a:pt x="452" y="0"/>
                    <a:pt x="291" y="0"/>
                  </a:cubicBezTo>
                  <a:cubicBezTo>
                    <a:pt x="138" y="0"/>
                    <a:pt x="13" y="117"/>
                    <a:pt x="0" y="266"/>
                  </a:cubicBezTo>
                  <a:cubicBezTo>
                    <a:pt x="24" y="240"/>
                    <a:pt x="24" y="240"/>
                    <a:pt x="24" y="240"/>
                  </a:cubicBezTo>
                  <a:cubicBezTo>
                    <a:pt x="49" y="268"/>
                    <a:pt x="49" y="268"/>
                    <a:pt x="49" y="268"/>
                  </a:cubicBezTo>
                  <a:cubicBezTo>
                    <a:pt x="61" y="145"/>
                    <a:pt x="165" y="49"/>
                    <a:pt x="291" y="49"/>
                  </a:cubicBezTo>
                  <a:cubicBezTo>
                    <a:pt x="425" y="49"/>
                    <a:pt x="533" y="157"/>
                    <a:pt x="533" y="291"/>
                  </a:cubicBezTo>
                  <a:cubicBezTo>
                    <a:pt x="520" y="291"/>
                    <a:pt x="520" y="291"/>
                    <a:pt x="520" y="291"/>
                  </a:cubicBezTo>
                  <a:cubicBezTo>
                    <a:pt x="558" y="333"/>
                    <a:pt x="558" y="333"/>
                    <a:pt x="558" y="333"/>
                  </a:cubicBezTo>
                  <a:cubicBezTo>
                    <a:pt x="596" y="291"/>
                    <a:pt x="596" y="291"/>
                    <a:pt x="596" y="291"/>
                  </a:cubicBezTo>
                  <a:lnTo>
                    <a:pt x="582" y="291"/>
                  </a:lnTo>
                  <a:close/>
                </a:path>
              </a:pathLst>
            </a:custGeom>
            <a:solidFill>
              <a:srgbClr val="FFC00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" name="Freeform 15"/>
            <p:cNvSpPr/>
            <p:nvPr/>
          </p:nvSpPr>
          <p:spPr bwMode="auto">
            <a:xfrm>
              <a:off x="2677807" y="2764916"/>
              <a:ext cx="1357865" cy="764959"/>
            </a:xfrm>
            <a:custGeom>
              <a:avLst/>
              <a:gdLst>
                <a:gd name="T0" fmla="*/ 558 w 596"/>
                <a:gd name="T1" fmla="*/ 0 h 333"/>
                <a:gd name="T2" fmla="*/ 520 w 596"/>
                <a:gd name="T3" fmla="*/ 41 h 333"/>
                <a:gd name="T4" fmla="*/ 533 w 596"/>
                <a:gd name="T5" fmla="*/ 41 h 333"/>
                <a:gd name="T6" fmla="*/ 291 w 596"/>
                <a:gd name="T7" fmla="*/ 284 h 333"/>
                <a:gd name="T8" fmla="*/ 49 w 596"/>
                <a:gd name="T9" fmla="*/ 65 h 333"/>
                <a:gd name="T10" fmla="*/ 24 w 596"/>
                <a:gd name="T11" fmla="*/ 93 h 333"/>
                <a:gd name="T12" fmla="*/ 0 w 596"/>
                <a:gd name="T13" fmla="*/ 67 h 333"/>
                <a:gd name="T14" fmla="*/ 291 w 596"/>
                <a:gd name="T15" fmla="*/ 333 h 333"/>
                <a:gd name="T16" fmla="*/ 582 w 596"/>
                <a:gd name="T17" fmla="*/ 41 h 333"/>
                <a:gd name="T18" fmla="*/ 596 w 596"/>
                <a:gd name="T19" fmla="*/ 41 h 333"/>
                <a:gd name="T20" fmla="*/ 558 w 596"/>
                <a:gd name="T21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6" h="333">
                  <a:moveTo>
                    <a:pt x="558" y="0"/>
                  </a:moveTo>
                  <a:cubicBezTo>
                    <a:pt x="520" y="41"/>
                    <a:pt x="520" y="41"/>
                    <a:pt x="520" y="41"/>
                  </a:cubicBezTo>
                  <a:cubicBezTo>
                    <a:pt x="533" y="41"/>
                    <a:pt x="533" y="41"/>
                    <a:pt x="533" y="41"/>
                  </a:cubicBezTo>
                  <a:cubicBezTo>
                    <a:pt x="533" y="175"/>
                    <a:pt x="425" y="284"/>
                    <a:pt x="291" y="284"/>
                  </a:cubicBezTo>
                  <a:cubicBezTo>
                    <a:pt x="165" y="284"/>
                    <a:pt x="61" y="188"/>
                    <a:pt x="49" y="65"/>
                  </a:cubicBezTo>
                  <a:cubicBezTo>
                    <a:pt x="24" y="93"/>
                    <a:pt x="24" y="93"/>
                    <a:pt x="24" y="93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3" y="216"/>
                    <a:pt x="138" y="333"/>
                    <a:pt x="291" y="333"/>
                  </a:cubicBezTo>
                  <a:cubicBezTo>
                    <a:pt x="452" y="333"/>
                    <a:pt x="582" y="202"/>
                    <a:pt x="582" y="41"/>
                  </a:cubicBezTo>
                  <a:cubicBezTo>
                    <a:pt x="596" y="41"/>
                    <a:pt x="596" y="41"/>
                    <a:pt x="596" y="41"/>
                  </a:cubicBezTo>
                  <a:lnTo>
                    <a:pt x="558" y="0"/>
                  </a:lnTo>
                  <a:close/>
                </a:path>
              </a:pathLst>
            </a:custGeom>
            <a:solidFill>
              <a:srgbClr val="0096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6328702" y="2190913"/>
              <a:ext cx="1355593" cy="764959"/>
            </a:xfrm>
            <a:custGeom>
              <a:avLst/>
              <a:gdLst>
                <a:gd name="T0" fmla="*/ 581 w 595"/>
                <a:gd name="T1" fmla="*/ 291 h 333"/>
                <a:gd name="T2" fmla="*/ 290 w 595"/>
                <a:gd name="T3" fmla="*/ 0 h 333"/>
                <a:gd name="T4" fmla="*/ 0 w 595"/>
                <a:gd name="T5" fmla="*/ 263 h 333"/>
                <a:gd name="T6" fmla="*/ 23 w 595"/>
                <a:gd name="T7" fmla="*/ 238 h 333"/>
                <a:gd name="T8" fmla="*/ 49 w 595"/>
                <a:gd name="T9" fmla="*/ 266 h 333"/>
                <a:gd name="T10" fmla="*/ 290 w 595"/>
                <a:gd name="T11" fmla="*/ 49 h 333"/>
                <a:gd name="T12" fmla="*/ 532 w 595"/>
                <a:gd name="T13" fmla="*/ 291 h 333"/>
                <a:gd name="T14" fmla="*/ 519 w 595"/>
                <a:gd name="T15" fmla="*/ 291 h 333"/>
                <a:gd name="T16" fmla="*/ 557 w 595"/>
                <a:gd name="T17" fmla="*/ 333 h 333"/>
                <a:gd name="T18" fmla="*/ 595 w 595"/>
                <a:gd name="T19" fmla="*/ 291 h 333"/>
                <a:gd name="T20" fmla="*/ 581 w 595"/>
                <a:gd name="T21" fmla="*/ 291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5" h="333">
                  <a:moveTo>
                    <a:pt x="581" y="291"/>
                  </a:moveTo>
                  <a:cubicBezTo>
                    <a:pt x="581" y="130"/>
                    <a:pt x="451" y="0"/>
                    <a:pt x="290" y="0"/>
                  </a:cubicBezTo>
                  <a:cubicBezTo>
                    <a:pt x="138" y="0"/>
                    <a:pt x="14" y="115"/>
                    <a:pt x="0" y="263"/>
                  </a:cubicBezTo>
                  <a:cubicBezTo>
                    <a:pt x="23" y="238"/>
                    <a:pt x="23" y="238"/>
                    <a:pt x="23" y="238"/>
                  </a:cubicBezTo>
                  <a:cubicBezTo>
                    <a:pt x="49" y="266"/>
                    <a:pt x="49" y="266"/>
                    <a:pt x="49" y="266"/>
                  </a:cubicBezTo>
                  <a:cubicBezTo>
                    <a:pt x="62" y="144"/>
                    <a:pt x="165" y="49"/>
                    <a:pt x="290" y="49"/>
                  </a:cubicBezTo>
                  <a:cubicBezTo>
                    <a:pt x="424" y="49"/>
                    <a:pt x="532" y="157"/>
                    <a:pt x="532" y="291"/>
                  </a:cubicBezTo>
                  <a:cubicBezTo>
                    <a:pt x="519" y="291"/>
                    <a:pt x="519" y="291"/>
                    <a:pt x="519" y="291"/>
                  </a:cubicBezTo>
                  <a:cubicBezTo>
                    <a:pt x="557" y="333"/>
                    <a:pt x="557" y="333"/>
                    <a:pt x="557" y="333"/>
                  </a:cubicBezTo>
                  <a:cubicBezTo>
                    <a:pt x="595" y="291"/>
                    <a:pt x="595" y="291"/>
                    <a:pt x="595" y="291"/>
                  </a:cubicBezTo>
                  <a:lnTo>
                    <a:pt x="581" y="291"/>
                  </a:lnTo>
                  <a:close/>
                </a:path>
              </a:pathLst>
            </a:custGeom>
            <a:solidFill>
              <a:srgbClr val="97C52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5110601" y="2764916"/>
              <a:ext cx="1357865" cy="764959"/>
            </a:xfrm>
            <a:custGeom>
              <a:avLst/>
              <a:gdLst>
                <a:gd name="T0" fmla="*/ 558 w 596"/>
                <a:gd name="T1" fmla="*/ 0 h 333"/>
                <a:gd name="T2" fmla="*/ 520 w 596"/>
                <a:gd name="T3" fmla="*/ 41 h 333"/>
                <a:gd name="T4" fmla="*/ 533 w 596"/>
                <a:gd name="T5" fmla="*/ 41 h 333"/>
                <a:gd name="T6" fmla="*/ 291 w 596"/>
                <a:gd name="T7" fmla="*/ 284 h 333"/>
                <a:gd name="T8" fmla="*/ 49 w 596"/>
                <a:gd name="T9" fmla="*/ 65 h 333"/>
                <a:gd name="T10" fmla="*/ 24 w 596"/>
                <a:gd name="T11" fmla="*/ 93 h 333"/>
                <a:gd name="T12" fmla="*/ 0 w 596"/>
                <a:gd name="T13" fmla="*/ 67 h 333"/>
                <a:gd name="T14" fmla="*/ 291 w 596"/>
                <a:gd name="T15" fmla="*/ 333 h 333"/>
                <a:gd name="T16" fmla="*/ 582 w 596"/>
                <a:gd name="T17" fmla="*/ 41 h 333"/>
                <a:gd name="T18" fmla="*/ 596 w 596"/>
                <a:gd name="T19" fmla="*/ 41 h 333"/>
                <a:gd name="T20" fmla="*/ 558 w 596"/>
                <a:gd name="T21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6" h="333">
                  <a:moveTo>
                    <a:pt x="558" y="0"/>
                  </a:moveTo>
                  <a:cubicBezTo>
                    <a:pt x="520" y="41"/>
                    <a:pt x="520" y="41"/>
                    <a:pt x="520" y="41"/>
                  </a:cubicBezTo>
                  <a:cubicBezTo>
                    <a:pt x="533" y="41"/>
                    <a:pt x="533" y="41"/>
                    <a:pt x="533" y="41"/>
                  </a:cubicBezTo>
                  <a:cubicBezTo>
                    <a:pt x="533" y="175"/>
                    <a:pt x="425" y="284"/>
                    <a:pt x="291" y="284"/>
                  </a:cubicBezTo>
                  <a:cubicBezTo>
                    <a:pt x="165" y="284"/>
                    <a:pt x="61" y="188"/>
                    <a:pt x="49" y="65"/>
                  </a:cubicBezTo>
                  <a:cubicBezTo>
                    <a:pt x="24" y="93"/>
                    <a:pt x="24" y="93"/>
                    <a:pt x="24" y="93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4" y="216"/>
                    <a:pt x="139" y="333"/>
                    <a:pt x="291" y="333"/>
                  </a:cubicBezTo>
                  <a:cubicBezTo>
                    <a:pt x="452" y="333"/>
                    <a:pt x="582" y="202"/>
                    <a:pt x="582" y="41"/>
                  </a:cubicBezTo>
                  <a:cubicBezTo>
                    <a:pt x="596" y="41"/>
                    <a:pt x="596" y="41"/>
                    <a:pt x="596" y="41"/>
                  </a:cubicBezTo>
                  <a:lnTo>
                    <a:pt x="558" y="0"/>
                  </a:lnTo>
                  <a:close/>
                </a:path>
              </a:pathLst>
            </a:custGeom>
            <a:solidFill>
              <a:srgbClr val="F37A3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8" name="Freeform 19"/>
            <p:cNvSpPr>
              <a:spLocks noEditPoints="1"/>
            </p:cNvSpPr>
            <p:nvPr/>
          </p:nvSpPr>
          <p:spPr bwMode="auto">
            <a:xfrm>
              <a:off x="6876704" y="2611074"/>
              <a:ext cx="225070" cy="206452"/>
            </a:xfrm>
            <a:custGeom>
              <a:avLst/>
              <a:gdLst>
                <a:gd name="T0" fmla="*/ 79 w 126"/>
                <a:gd name="T1" fmla="*/ 53 h 115"/>
                <a:gd name="T2" fmla="*/ 83 w 126"/>
                <a:gd name="T3" fmla="*/ 69 h 115"/>
                <a:gd name="T4" fmla="*/ 83 w 126"/>
                <a:gd name="T5" fmla="*/ 77 h 115"/>
                <a:gd name="T6" fmla="*/ 89 w 126"/>
                <a:gd name="T7" fmla="*/ 71 h 115"/>
                <a:gd name="T8" fmla="*/ 83 w 126"/>
                <a:gd name="T9" fmla="*/ 49 h 115"/>
                <a:gd name="T10" fmla="*/ 64 w 126"/>
                <a:gd name="T11" fmla="*/ 46 h 115"/>
                <a:gd name="T12" fmla="*/ 122 w 126"/>
                <a:gd name="T13" fmla="*/ 105 h 115"/>
                <a:gd name="T14" fmla="*/ 118 w 126"/>
                <a:gd name="T15" fmla="*/ 105 h 115"/>
                <a:gd name="T16" fmla="*/ 122 w 126"/>
                <a:gd name="T17" fmla="*/ 29 h 115"/>
                <a:gd name="T18" fmla="*/ 122 w 126"/>
                <a:gd name="T19" fmla="*/ 19 h 115"/>
                <a:gd name="T20" fmla="*/ 76 w 126"/>
                <a:gd name="T21" fmla="*/ 13 h 115"/>
                <a:gd name="T22" fmla="*/ 63 w 126"/>
                <a:gd name="T23" fmla="*/ 0 h 115"/>
                <a:gd name="T24" fmla="*/ 51 w 126"/>
                <a:gd name="T25" fmla="*/ 13 h 115"/>
                <a:gd name="T26" fmla="*/ 5 w 126"/>
                <a:gd name="T27" fmla="*/ 19 h 115"/>
                <a:gd name="T28" fmla="*/ 5 w 126"/>
                <a:gd name="T29" fmla="*/ 29 h 115"/>
                <a:gd name="T30" fmla="*/ 9 w 126"/>
                <a:gd name="T31" fmla="*/ 105 h 115"/>
                <a:gd name="T32" fmla="*/ 0 w 126"/>
                <a:gd name="T33" fmla="*/ 110 h 115"/>
                <a:gd name="T34" fmla="*/ 122 w 126"/>
                <a:gd name="T35" fmla="*/ 115 h 115"/>
                <a:gd name="T36" fmla="*/ 122 w 126"/>
                <a:gd name="T37" fmla="*/ 105 h 115"/>
                <a:gd name="T38" fmla="*/ 58 w 126"/>
                <a:gd name="T39" fmla="*/ 8 h 115"/>
                <a:gd name="T40" fmla="*/ 68 w 126"/>
                <a:gd name="T41" fmla="*/ 8 h 115"/>
                <a:gd name="T42" fmla="*/ 68 w 126"/>
                <a:gd name="T43" fmla="*/ 17 h 115"/>
                <a:gd name="T44" fmla="*/ 63 w 126"/>
                <a:gd name="T45" fmla="*/ 19 h 115"/>
                <a:gd name="T46" fmla="*/ 56 w 126"/>
                <a:gd name="T47" fmla="*/ 13 h 115"/>
                <a:gd name="T48" fmla="*/ 112 w 126"/>
                <a:gd name="T49" fmla="*/ 105 h 115"/>
                <a:gd name="T50" fmla="*/ 14 w 126"/>
                <a:gd name="T51" fmla="*/ 105 h 115"/>
                <a:gd name="T52" fmla="*/ 112 w 126"/>
                <a:gd name="T53" fmla="*/ 29 h 115"/>
                <a:gd name="T54" fmla="*/ 59 w 126"/>
                <a:gd name="T55" fmla="*/ 91 h 115"/>
                <a:gd name="T56" fmla="*/ 71 w 126"/>
                <a:gd name="T57" fmla="*/ 89 h 115"/>
                <a:gd name="T58" fmla="*/ 79 w 126"/>
                <a:gd name="T59" fmla="*/ 80 h 115"/>
                <a:gd name="T60" fmla="*/ 78 w 126"/>
                <a:gd name="T61" fmla="*/ 76 h 115"/>
                <a:gd name="T62" fmla="*/ 62 w 126"/>
                <a:gd name="T63" fmla="*/ 50 h 115"/>
                <a:gd name="T64" fmla="*/ 44 w 126"/>
                <a:gd name="T65" fmla="*/ 53 h 115"/>
                <a:gd name="T66" fmla="*/ 44 w 126"/>
                <a:gd name="T67" fmla="*/ 85 h 115"/>
                <a:gd name="T68" fmla="*/ 48 w 126"/>
                <a:gd name="T69" fmla="*/ 57 h 115"/>
                <a:gd name="T70" fmla="*/ 57 w 126"/>
                <a:gd name="T71" fmla="*/ 53 h 115"/>
                <a:gd name="T72" fmla="*/ 58 w 126"/>
                <a:gd name="T73" fmla="*/ 72 h 115"/>
                <a:gd name="T74" fmla="*/ 68 w 126"/>
                <a:gd name="T75" fmla="*/ 83 h 115"/>
                <a:gd name="T76" fmla="*/ 59 w 126"/>
                <a:gd name="T77" fmla="*/ 86 h 115"/>
                <a:gd name="T78" fmla="*/ 43 w 126"/>
                <a:gd name="T79" fmla="*/ 6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6" h="115">
                  <a:moveTo>
                    <a:pt x="67" y="49"/>
                  </a:moveTo>
                  <a:cubicBezTo>
                    <a:pt x="72" y="49"/>
                    <a:pt x="76" y="50"/>
                    <a:pt x="79" y="53"/>
                  </a:cubicBezTo>
                  <a:cubicBezTo>
                    <a:pt x="82" y="56"/>
                    <a:pt x="84" y="61"/>
                    <a:pt x="84" y="65"/>
                  </a:cubicBezTo>
                  <a:cubicBezTo>
                    <a:pt x="84" y="67"/>
                    <a:pt x="84" y="68"/>
                    <a:pt x="83" y="69"/>
                  </a:cubicBezTo>
                  <a:cubicBezTo>
                    <a:pt x="83" y="71"/>
                    <a:pt x="82" y="72"/>
                    <a:pt x="82" y="73"/>
                  </a:cubicBezTo>
                  <a:cubicBezTo>
                    <a:pt x="81" y="75"/>
                    <a:pt x="81" y="77"/>
                    <a:pt x="83" y="77"/>
                  </a:cubicBezTo>
                  <a:cubicBezTo>
                    <a:pt x="84" y="78"/>
                    <a:pt x="86" y="78"/>
                    <a:pt x="87" y="76"/>
                  </a:cubicBezTo>
                  <a:cubicBezTo>
                    <a:pt x="88" y="75"/>
                    <a:pt x="88" y="73"/>
                    <a:pt x="89" y="71"/>
                  </a:cubicBezTo>
                  <a:cubicBezTo>
                    <a:pt x="89" y="69"/>
                    <a:pt x="90" y="67"/>
                    <a:pt x="90" y="65"/>
                  </a:cubicBezTo>
                  <a:cubicBezTo>
                    <a:pt x="90" y="59"/>
                    <a:pt x="87" y="53"/>
                    <a:pt x="83" y="49"/>
                  </a:cubicBezTo>
                  <a:cubicBezTo>
                    <a:pt x="79" y="45"/>
                    <a:pt x="73" y="43"/>
                    <a:pt x="67" y="43"/>
                  </a:cubicBezTo>
                  <a:cubicBezTo>
                    <a:pt x="66" y="43"/>
                    <a:pt x="64" y="44"/>
                    <a:pt x="64" y="46"/>
                  </a:cubicBezTo>
                  <a:cubicBezTo>
                    <a:pt x="64" y="47"/>
                    <a:pt x="66" y="49"/>
                    <a:pt x="67" y="49"/>
                  </a:cubicBezTo>
                  <a:close/>
                  <a:moveTo>
                    <a:pt x="122" y="105"/>
                  </a:moveTo>
                  <a:cubicBezTo>
                    <a:pt x="122" y="105"/>
                    <a:pt x="122" y="105"/>
                    <a:pt x="122" y="105"/>
                  </a:cubicBezTo>
                  <a:cubicBezTo>
                    <a:pt x="118" y="105"/>
                    <a:pt x="118" y="105"/>
                    <a:pt x="118" y="105"/>
                  </a:cubicBezTo>
                  <a:cubicBezTo>
                    <a:pt x="118" y="29"/>
                    <a:pt x="118" y="29"/>
                    <a:pt x="118" y="29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4" y="29"/>
                    <a:pt x="126" y="27"/>
                    <a:pt x="126" y="24"/>
                  </a:cubicBezTo>
                  <a:cubicBezTo>
                    <a:pt x="126" y="22"/>
                    <a:pt x="124" y="19"/>
                    <a:pt x="122" y="19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5" y="17"/>
                    <a:pt x="76" y="15"/>
                    <a:pt x="76" y="13"/>
                  </a:cubicBezTo>
                  <a:cubicBezTo>
                    <a:pt x="76" y="9"/>
                    <a:pt x="75" y="6"/>
                    <a:pt x="72" y="4"/>
                  </a:cubicBezTo>
                  <a:cubicBezTo>
                    <a:pt x="70" y="1"/>
                    <a:pt x="67" y="0"/>
                    <a:pt x="63" y="0"/>
                  </a:cubicBezTo>
                  <a:cubicBezTo>
                    <a:pt x="60" y="0"/>
                    <a:pt x="57" y="1"/>
                    <a:pt x="54" y="4"/>
                  </a:cubicBezTo>
                  <a:cubicBezTo>
                    <a:pt x="52" y="6"/>
                    <a:pt x="51" y="9"/>
                    <a:pt x="51" y="13"/>
                  </a:cubicBezTo>
                  <a:cubicBezTo>
                    <a:pt x="51" y="15"/>
                    <a:pt x="51" y="17"/>
                    <a:pt x="53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2" y="19"/>
                    <a:pt x="0" y="22"/>
                    <a:pt x="0" y="24"/>
                  </a:cubicBezTo>
                  <a:cubicBezTo>
                    <a:pt x="0" y="27"/>
                    <a:pt x="2" y="29"/>
                    <a:pt x="5" y="29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105"/>
                    <a:pt x="9" y="105"/>
                    <a:pt x="9" y="105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2" y="105"/>
                    <a:pt x="0" y="107"/>
                    <a:pt x="0" y="110"/>
                  </a:cubicBezTo>
                  <a:cubicBezTo>
                    <a:pt x="0" y="113"/>
                    <a:pt x="2" y="115"/>
                    <a:pt x="5" y="115"/>
                  </a:cubicBezTo>
                  <a:cubicBezTo>
                    <a:pt x="122" y="115"/>
                    <a:pt x="122" y="115"/>
                    <a:pt x="122" y="115"/>
                  </a:cubicBezTo>
                  <a:cubicBezTo>
                    <a:pt x="124" y="115"/>
                    <a:pt x="126" y="113"/>
                    <a:pt x="126" y="110"/>
                  </a:cubicBezTo>
                  <a:cubicBezTo>
                    <a:pt x="126" y="107"/>
                    <a:pt x="124" y="105"/>
                    <a:pt x="122" y="105"/>
                  </a:cubicBezTo>
                  <a:close/>
                  <a:moveTo>
                    <a:pt x="58" y="8"/>
                  </a:moveTo>
                  <a:cubicBezTo>
                    <a:pt x="58" y="8"/>
                    <a:pt x="58" y="8"/>
                    <a:pt x="58" y="8"/>
                  </a:cubicBezTo>
                  <a:cubicBezTo>
                    <a:pt x="60" y="6"/>
                    <a:pt x="61" y="6"/>
                    <a:pt x="63" y="6"/>
                  </a:cubicBezTo>
                  <a:cubicBezTo>
                    <a:pt x="65" y="6"/>
                    <a:pt x="67" y="6"/>
                    <a:pt x="68" y="8"/>
                  </a:cubicBezTo>
                  <a:cubicBezTo>
                    <a:pt x="69" y="9"/>
                    <a:pt x="70" y="11"/>
                    <a:pt x="70" y="13"/>
                  </a:cubicBezTo>
                  <a:cubicBezTo>
                    <a:pt x="70" y="14"/>
                    <a:pt x="69" y="16"/>
                    <a:pt x="68" y="17"/>
                  </a:cubicBezTo>
                  <a:cubicBezTo>
                    <a:pt x="67" y="19"/>
                    <a:pt x="65" y="19"/>
                    <a:pt x="63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1" y="19"/>
                    <a:pt x="60" y="19"/>
                    <a:pt x="58" y="17"/>
                  </a:cubicBezTo>
                  <a:cubicBezTo>
                    <a:pt x="57" y="16"/>
                    <a:pt x="56" y="14"/>
                    <a:pt x="56" y="13"/>
                  </a:cubicBezTo>
                  <a:cubicBezTo>
                    <a:pt x="56" y="11"/>
                    <a:pt x="57" y="9"/>
                    <a:pt x="58" y="8"/>
                  </a:cubicBezTo>
                  <a:close/>
                  <a:moveTo>
                    <a:pt x="112" y="105"/>
                  </a:moveTo>
                  <a:cubicBezTo>
                    <a:pt x="112" y="105"/>
                    <a:pt x="112" y="105"/>
                    <a:pt x="112" y="105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105"/>
                    <a:pt x="112" y="105"/>
                    <a:pt x="112" y="105"/>
                  </a:cubicBezTo>
                  <a:close/>
                  <a:moveTo>
                    <a:pt x="59" y="91"/>
                  </a:moveTo>
                  <a:cubicBezTo>
                    <a:pt x="59" y="91"/>
                    <a:pt x="59" y="91"/>
                    <a:pt x="59" y="91"/>
                  </a:cubicBezTo>
                  <a:cubicBezTo>
                    <a:pt x="63" y="91"/>
                    <a:pt x="67" y="90"/>
                    <a:pt x="71" y="89"/>
                  </a:cubicBezTo>
                  <a:cubicBezTo>
                    <a:pt x="71" y="88"/>
                    <a:pt x="71" y="88"/>
                    <a:pt x="71" y="88"/>
                  </a:cubicBezTo>
                  <a:cubicBezTo>
                    <a:pt x="74" y="87"/>
                    <a:pt x="77" y="84"/>
                    <a:pt x="79" y="80"/>
                  </a:cubicBezTo>
                  <a:cubicBezTo>
                    <a:pt x="79" y="80"/>
                    <a:pt x="79" y="80"/>
                    <a:pt x="79" y="80"/>
                  </a:cubicBezTo>
                  <a:cubicBezTo>
                    <a:pt x="80" y="79"/>
                    <a:pt x="79" y="77"/>
                    <a:pt x="78" y="76"/>
                  </a:cubicBezTo>
                  <a:cubicBezTo>
                    <a:pt x="62" y="67"/>
                    <a:pt x="62" y="67"/>
                    <a:pt x="62" y="67"/>
                  </a:cubicBezTo>
                  <a:cubicBezTo>
                    <a:pt x="62" y="50"/>
                    <a:pt x="62" y="50"/>
                    <a:pt x="62" y="50"/>
                  </a:cubicBezTo>
                  <a:cubicBezTo>
                    <a:pt x="62" y="48"/>
                    <a:pt x="61" y="47"/>
                    <a:pt x="59" y="47"/>
                  </a:cubicBezTo>
                  <a:cubicBezTo>
                    <a:pt x="53" y="47"/>
                    <a:pt x="48" y="49"/>
                    <a:pt x="44" y="53"/>
                  </a:cubicBezTo>
                  <a:cubicBezTo>
                    <a:pt x="40" y="57"/>
                    <a:pt x="37" y="63"/>
                    <a:pt x="37" y="69"/>
                  </a:cubicBezTo>
                  <a:cubicBezTo>
                    <a:pt x="37" y="75"/>
                    <a:pt x="40" y="81"/>
                    <a:pt x="44" y="85"/>
                  </a:cubicBezTo>
                  <a:cubicBezTo>
                    <a:pt x="48" y="89"/>
                    <a:pt x="53" y="91"/>
                    <a:pt x="59" y="91"/>
                  </a:cubicBezTo>
                  <a:close/>
                  <a:moveTo>
                    <a:pt x="48" y="57"/>
                  </a:moveTo>
                  <a:cubicBezTo>
                    <a:pt x="48" y="57"/>
                    <a:pt x="48" y="57"/>
                    <a:pt x="48" y="57"/>
                  </a:cubicBezTo>
                  <a:cubicBezTo>
                    <a:pt x="50" y="55"/>
                    <a:pt x="53" y="53"/>
                    <a:pt x="57" y="53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7" y="70"/>
                    <a:pt x="57" y="71"/>
                    <a:pt x="58" y="72"/>
                  </a:cubicBezTo>
                  <a:cubicBezTo>
                    <a:pt x="72" y="80"/>
                    <a:pt x="72" y="80"/>
                    <a:pt x="72" y="80"/>
                  </a:cubicBezTo>
                  <a:cubicBezTo>
                    <a:pt x="71" y="81"/>
                    <a:pt x="69" y="82"/>
                    <a:pt x="68" y="83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5" y="85"/>
                    <a:pt x="62" y="86"/>
                    <a:pt x="59" y="86"/>
                  </a:cubicBezTo>
                  <a:cubicBezTo>
                    <a:pt x="55" y="86"/>
                    <a:pt x="51" y="84"/>
                    <a:pt x="48" y="81"/>
                  </a:cubicBezTo>
                  <a:cubicBezTo>
                    <a:pt x="45" y="78"/>
                    <a:pt x="43" y="74"/>
                    <a:pt x="43" y="69"/>
                  </a:cubicBezTo>
                  <a:cubicBezTo>
                    <a:pt x="43" y="64"/>
                    <a:pt x="45" y="60"/>
                    <a:pt x="48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p14="http://schemas.microsoft.com/office/powerpoint/2010/main" xmlns:mc="http://schemas.openxmlformats.org/markup-compatibility/2006"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9" name="Freeform 21"/>
            <p:cNvSpPr>
              <a:spLocks noEditPoints="1"/>
            </p:cNvSpPr>
            <p:nvPr/>
          </p:nvSpPr>
          <p:spPr bwMode="auto">
            <a:xfrm>
              <a:off x="4477872" y="2606267"/>
              <a:ext cx="188256" cy="207964"/>
            </a:xfrm>
            <a:custGeom>
              <a:avLst/>
              <a:gdLst>
                <a:gd name="T0" fmla="*/ 47 w 115"/>
                <a:gd name="T1" fmla="*/ 61 h 126"/>
                <a:gd name="T2" fmla="*/ 47 w 115"/>
                <a:gd name="T3" fmla="*/ 58 h 126"/>
                <a:gd name="T4" fmla="*/ 50 w 115"/>
                <a:gd name="T5" fmla="*/ 55 h 126"/>
                <a:gd name="T6" fmla="*/ 54 w 115"/>
                <a:gd name="T7" fmla="*/ 55 h 126"/>
                <a:gd name="T8" fmla="*/ 62 w 115"/>
                <a:gd name="T9" fmla="*/ 55 h 126"/>
                <a:gd name="T10" fmla="*/ 66 w 115"/>
                <a:gd name="T11" fmla="*/ 56 h 126"/>
                <a:gd name="T12" fmla="*/ 70 w 115"/>
                <a:gd name="T13" fmla="*/ 61 h 126"/>
                <a:gd name="T14" fmla="*/ 70 w 115"/>
                <a:gd name="T15" fmla="*/ 52 h 126"/>
                <a:gd name="T16" fmla="*/ 60 w 115"/>
                <a:gd name="T17" fmla="*/ 49 h 126"/>
                <a:gd name="T18" fmla="*/ 57 w 115"/>
                <a:gd name="T19" fmla="*/ 44 h 126"/>
                <a:gd name="T20" fmla="*/ 54 w 115"/>
                <a:gd name="T21" fmla="*/ 49 h 126"/>
                <a:gd name="T22" fmla="*/ 43 w 115"/>
                <a:gd name="T23" fmla="*/ 52 h 126"/>
                <a:gd name="T24" fmla="*/ 41 w 115"/>
                <a:gd name="T25" fmla="*/ 61 h 126"/>
                <a:gd name="T26" fmla="*/ 41 w 115"/>
                <a:gd name="T27" fmla="*/ 64 h 126"/>
                <a:gd name="T28" fmla="*/ 41 w 115"/>
                <a:gd name="T29" fmla="*/ 68 h 126"/>
                <a:gd name="T30" fmla="*/ 49 w 115"/>
                <a:gd name="T31" fmla="*/ 76 h 126"/>
                <a:gd name="T32" fmla="*/ 52 w 115"/>
                <a:gd name="T33" fmla="*/ 76 h 126"/>
                <a:gd name="T34" fmla="*/ 60 w 115"/>
                <a:gd name="T35" fmla="*/ 76 h 126"/>
                <a:gd name="T36" fmla="*/ 64 w 115"/>
                <a:gd name="T37" fmla="*/ 76 h 126"/>
                <a:gd name="T38" fmla="*/ 67 w 115"/>
                <a:gd name="T39" fmla="*/ 79 h 126"/>
                <a:gd name="T40" fmla="*/ 66 w 115"/>
                <a:gd name="T41" fmla="*/ 91 h 126"/>
                <a:gd name="T42" fmla="*/ 63 w 115"/>
                <a:gd name="T43" fmla="*/ 92 h 126"/>
                <a:gd name="T44" fmla="*/ 54 w 115"/>
                <a:gd name="T45" fmla="*/ 92 h 126"/>
                <a:gd name="T46" fmla="*/ 50 w 115"/>
                <a:gd name="T47" fmla="*/ 92 h 126"/>
                <a:gd name="T48" fmla="*/ 47 w 115"/>
                <a:gd name="T49" fmla="*/ 89 h 126"/>
                <a:gd name="T50" fmla="*/ 41 w 115"/>
                <a:gd name="T51" fmla="*/ 89 h 126"/>
                <a:gd name="T52" fmla="*/ 50 w 115"/>
                <a:gd name="T53" fmla="*/ 98 h 126"/>
                <a:gd name="T54" fmla="*/ 54 w 115"/>
                <a:gd name="T55" fmla="*/ 100 h 126"/>
                <a:gd name="T56" fmla="*/ 60 w 115"/>
                <a:gd name="T57" fmla="*/ 100 h 126"/>
                <a:gd name="T58" fmla="*/ 64 w 115"/>
                <a:gd name="T59" fmla="*/ 98 h 126"/>
                <a:gd name="T60" fmla="*/ 73 w 115"/>
                <a:gd name="T61" fmla="*/ 89 h 126"/>
                <a:gd name="T62" fmla="*/ 73 w 115"/>
                <a:gd name="T63" fmla="*/ 82 h 126"/>
                <a:gd name="T64" fmla="*/ 70 w 115"/>
                <a:gd name="T65" fmla="*/ 73 h 126"/>
                <a:gd name="T66" fmla="*/ 64 w 115"/>
                <a:gd name="T67" fmla="*/ 70 h 126"/>
                <a:gd name="T68" fmla="*/ 60 w 115"/>
                <a:gd name="T69" fmla="*/ 70 h 126"/>
                <a:gd name="T70" fmla="*/ 52 w 115"/>
                <a:gd name="T71" fmla="*/ 70 h 126"/>
                <a:gd name="T72" fmla="*/ 48 w 115"/>
                <a:gd name="T73" fmla="*/ 70 h 126"/>
                <a:gd name="T74" fmla="*/ 47 w 115"/>
                <a:gd name="T75" fmla="*/ 65 h 126"/>
                <a:gd name="T76" fmla="*/ 113 w 115"/>
                <a:gd name="T77" fmla="*/ 118 h 126"/>
                <a:gd name="T78" fmla="*/ 107 w 115"/>
                <a:gd name="T79" fmla="*/ 105 h 126"/>
                <a:gd name="T80" fmla="*/ 104 w 115"/>
                <a:gd name="T81" fmla="*/ 67 h 126"/>
                <a:gd name="T82" fmla="*/ 75 w 115"/>
                <a:gd name="T83" fmla="*/ 24 h 126"/>
                <a:gd name="T84" fmla="*/ 80 w 115"/>
                <a:gd name="T85" fmla="*/ 8 h 126"/>
                <a:gd name="T86" fmla="*/ 76 w 115"/>
                <a:gd name="T87" fmla="*/ 0 h 126"/>
                <a:gd name="T88" fmla="*/ 34 w 115"/>
                <a:gd name="T89" fmla="*/ 1 h 126"/>
                <a:gd name="T90" fmla="*/ 47 w 115"/>
                <a:gd name="T91" fmla="*/ 21 h 126"/>
                <a:gd name="T92" fmla="*/ 24 w 115"/>
                <a:gd name="T93" fmla="*/ 34 h 126"/>
                <a:gd name="T94" fmla="*/ 10 w 115"/>
                <a:gd name="T95" fmla="*/ 67 h 126"/>
                <a:gd name="T96" fmla="*/ 7 w 115"/>
                <a:gd name="T97" fmla="*/ 105 h 126"/>
                <a:gd name="T98" fmla="*/ 0 w 115"/>
                <a:gd name="T99" fmla="*/ 121 h 126"/>
                <a:gd name="T100" fmla="*/ 109 w 115"/>
                <a:gd name="T101" fmla="*/ 126 h 126"/>
                <a:gd name="T102" fmla="*/ 112 w 115"/>
                <a:gd name="T103" fmla="*/ 125 h 126"/>
                <a:gd name="T104" fmla="*/ 65 w 115"/>
                <a:gd name="T105" fmla="*/ 9 h 126"/>
                <a:gd name="T106" fmla="*/ 57 w 115"/>
                <a:gd name="T107" fmla="*/ 17 h 126"/>
                <a:gd name="T108" fmla="*/ 65 w 115"/>
                <a:gd name="T109" fmla="*/ 9 h 126"/>
                <a:gd name="T110" fmla="*/ 13 w 115"/>
                <a:gd name="T111" fmla="*/ 116 h 126"/>
                <a:gd name="T112" fmla="*/ 20 w 115"/>
                <a:gd name="T113" fmla="*/ 90 h 126"/>
                <a:gd name="T114" fmla="*/ 22 w 115"/>
                <a:gd name="T115" fmla="*/ 53 h 126"/>
                <a:gd name="T116" fmla="*/ 43 w 115"/>
                <a:gd name="T117" fmla="*/ 33 h 126"/>
                <a:gd name="T118" fmla="*/ 57 w 115"/>
                <a:gd name="T119" fmla="*/ 30 h 126"/>
                <a:gd name="T120" fmla="*/ 83 w 115"/>
                <a:gd name="T121" fmla="*/ 41 h 126"/>
                <a:gd name="T122" fmla="*/ 94 w 115"/>
                <a:gd name="T123" fmla="*/ 90 h 126"/>
                <a:gd name="T124" fmla="*/ 101 w 115"/>
                <a:gd name="T125" fmla="*/ 11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5" h="126">
                  <a:moveTo>
                    <a:pt x="47" y="64"/>
                  </a:moveTo>
                  <a:cubicBezTo>
                    <a:pt x="47" y="61"/>
                    <a:pt x="47" y="61"/>
                    <a:pt x="47" y="61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7"/>
                    <a:pt x="47" y="56"/>
                    <a:pt x="47" y="56"/>
                  </a:cubicBezTo>
                  <a:cubicBezTo>
                    <a:pt x="48" y="55"/>
                    <a:pt x="49" y="55"/>
                    <a:pt x="50" y="55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2" y="55"/>
                    <a:pt x="62" y="55"/>
                    <a:pt x="62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5" y="55"/>
                    <a:pt x="66" y="55"/>
                    <a:pt x="66" y="56"/>
                  </a:cubicBezTo>
                  <a:cubicBezTo>
                    <a:pt x="67" y="56"/>
                    <a:pt x="67" y="57"/>
                    <a:pt x="67" y="58"/>
                  </a:cubicBezTo>
                  <a:cubicBezTo>
                    <a:pt x="67" y="60"/>
                    <a:pt x="68" y="61"/>
                    <a:pt x="70" y="61"/>
                  </a:cubicBezTo>
                  <a:cubicBezTo>
                    <a:pt x="72" y="61"/>
                    <a:pt x="73" y="60"/>
                    <a:pt x="73" y="58"/>
                  </a:cubicBezTo>
                  <a:cubicBezTo>
                    <a:pt x="73" y="56"/>
                    <a:pt x="72" y="53"/>
                    <a:pt x="70" y="52"/>
                  </a:cubicBezTo>
                  <a:cubicBezTo>
                    <a:pt x="69" y="50"/>
                    <a:pt x="66" y="49"/>
                    <a:pt x="64" y="49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0" y="47"/>
                    <a:pt x="60" y="47"/>
                    <a:pt x="60" y="47"/>
                  </a:cubicBezTo>
                  <a:cubicBezTo>
                    <a:pt x="60" y="45"/>
                    <a:pt x="58" y="44"/>
                    <a:pt x="57" y="44"/>
                  </a:cubicBezTo>
                  <a:cubicBezTo>
                    <a:pt x="55" y="44"/>
                    <a:pt x="54" y="45"/>
                    <a:pt x="54" y="47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7" y="49"/>
                    <a:pt x="45" y="50"/>
                    <a:pt x="43" y="52"/>
                  </a:cubicBezTo>
                  <a:cubicBezTo>
                    <a:pt x="42" y="53"/>
                    <a:pt x="41" y="56"/>
                    <a:pt x="41" y="58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70"/>
                    <a:pt x="42" y="72"/>
                    <a:pt x="43" y="74"/>
                  </a:cubicBezTo>
                  <a:cubicBezTo>
                    <a:pt x="45" y="75"/>
                    <a:pt x="47" y="76"/>
                    <a:pt x="49" y="76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60" y="76"/>
                    <a:pt x="60" y="76"/>
                    <a:pt x="60" y="7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4" y="76"/>
                    <a:pt x="64" y="76"/>
                    <a:pt x="64" y="76"/>
                  </a:cubicBezTo>
                  <a:cubicBezTo>
                    <a:pt x="65" y="76"/>
                    <a:pt x="66" y="77"/>
                    <a:pt x="66" y="77"/>
                  </a:cubicBezTo>
                  <a:cubicBezTo>
                    <a:pt x="67" y="78"/>
                    <a:pt x="67" y="79"/>
                    <a:pt x="67" y="79"/>
                  </a:cubicBezTo>
                  <a:cubicBezTo>
                    <a:pt x="67" y="83"/>
                    <a:pt x="67" y="86"/>
                    <a:pt x="67" y="89"/>
                  </a:cubicBezTo>
                  <a:cubicBezTo>
                    <a:pt x="67" y="90"/>
                    <a:pt x="67" y="90"/>
                    <a:pt x="66" y="91"/>
                  </a:cubicBezTo>
                  <a:cubicBezTo>
                    <a:pt x="66" y="92"/>
                    <a:pt x="65" y="92"/>
                    <a:pt x="64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4" y="92"/>
                    <a:pt x="54" y="92"/>
                    <a:pt x="54" y="92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49" y="92"/>
                    <a:pt x="48" y="92"/>
                    <a:pt x="47" y="91"/>
                  </a:cubicBezTo>
                  <a:cubicBezTo>
                    <a:pt x="47" y="90"/>
                    <a:pt x="47" y="90"/>
                    <a:pt x="47" y="89"/>
                  </a:cubicBezTo>
                  <a:cubicBezTo>
                    <a:pt x="47" y="87"/>
                    <a:pt x="45" y="86"/>
                    <a:pt x="44" y="86"/>
                  </a:cubicBezTo>
                  <a:cubicBezTo>
                    <a:pt x="42" y="86"/>
                    <a:pt x="41" y="87"/>
                    <a:pt x="41" y="89"/>
                  </a:cubicBezTo>
                  <a:cubicBezTo>
                    <a:pt x="41" y="91"/>
                    <a:pt x="42" y="94"/>
                    <a:pt x="43" y="95"/>
                  </a:cubicBezTo>
                  <a:cubicBezTo>
                    <a:pt x="45" y="97"/>
                    <a:pt x="47" y="98"/>
                    <a:pt x="50" y="98"/>
                  </a:cubicBezTo>
                  <a:cubicBezTo>
                    <a:pt x="54" y="98"/>
                    <a:pt x="54" y="98"/>
                    <a:pt x="54" y="98"/>
                  </a:cubicBezTo>
                  <a:cubicBezTo>
                    <a:pt x="54" y="100"/>
                    <a:pt x="54" y="100"/>
                    <a:pt x="54" y="100"/>
                  </a:cubicBezTo>
                  <a:cubicBezTo>
                    <a:pt x="54" y="102"/>
                    <a:pt x="55" y="103"/>
                    <a:pt x="57" y="103"/>
                  </a:cubicBezTo>
                  <a:cubicBezTo>
                    <a:pt x="58" y="103"/>
                    <a:pt x="60" y="102"/>
                    <a:pt x="60" y="100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4" y="98"/>
                    <a:pt x="64" y="98"/>
                    <a:pt x="64" y="98"/>
                  </a:cubicBezTo>
                  <a:cubicBezTo>
                    <a:pt x="66" y="98"/>
                    <a:pt x="69" y="97"/>
                    <a:pt x="70" y="95"/>
                  </a:cubicBezTo>
                  <a:cubicBezTo>
                    <a:pt x="72" y="94"/>
                    <a:pt x="73" y="91"/>
                    <a:pt x="73" y="89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2" y="75"/>
                    <a:pt x="70" y="73"/>
                  </a:cubicBezTo>
                  <a:cubicBezTo>
                    <a:pt x="69" y="72"/>
                    <a:pt x="67" y="71"/>
                    <a:pt x="64" y="71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49" y="70"/>
                    <a:pt x="48" y="70"/>
                    <a:pt x="48" y="70"/>
                  </a:cubicBezTo>
                  <a:cubicBezTo>
                    <a:pt x="47" y="69"/>
                    <a:pt x="47" y="68"/>
                    <a:pt x="47" y="68"/>
                  </a:cubicBezTo>
                  <a:cubicBezTo>
                    <a:pt x="47" y="65"/>
                    <a:pt x="47" y="65"/>
                    <a:pt x="47" y="65"/>
                  </a:cubicBezTo>
                  <a:cubicBezTo>
                    <a:pt x="47" y="64"/>
                    <a:pt x="47" y="64"/>
                    <a:pt x="47" y="64"/>
                  </a:cubicBezTo>
                  <a:close/>
                  <a:moveTo>
                    <a:pt x="113" y="118"/>
                  </a:moveTo>
                  <a:cubicBezTo>
                    <a:pt x="113" y="118"/>
                    <a:pt x="113" y="118"/>
                    <a:pt x="113" y="118"/>
                  </a:cubicBezTo>
                  <a:cubicBezTo>
                    <a:pt x="111" y="115"/>
                    <a:pt x="108" y="110"/>
                    <a:pt x="107" y="105"/>
                  </a:cubicBezTo>
                  <a:cubicBezTo>
                    <a:pt x="105" y="100"/>
                    <a:pt x="104" y="95"/>
                    <a:pt x="104" y="90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4" y="54"/>
                    <a:pt x="99" y="42"/>
                    <a:pt x="90" y="34"/>
                  </a:cubicBezTo>
                  <a:cubicBezTo>
                    <a:pt x="85" y="29"/>
                    <a:pt x="80" y="26"/>
                    <a:pt x="75" y="24"/>
                  </a:cubicBezTo>
                  <a:cubicBezTo>
                    <a:pt x="72" y="23"/>
                    <a:pt x="69" y="22"/>
                    <a:pt x="67" y="21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1" y="7"/>
                    <a:pt x="81" y="6"/>
                    <a:pt x="81" y="5"/>
                  </a:cubicBezTo>
                  <a:cubicBezTo>
                    <a:pt x="81" y="2"/>
                    <a:pt x="79" y="0"/>
                    <a:pt x="76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0"/>
                    <a:pt x="35" y="0"/>
                    <a:pt x="34" y="1"/>
                  </a:cubicBezTo>
                  <a:cubicBezTo>
                    <a:pt x="32" y="3"/>
                    <a:pt x="32" y="6"/>
                    <a:pt x="34" y="8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44" y="22"/>
                    <a:pt x="42" y="23"/>
                    <a:pt x="39" y="24"/>
                  </a:cubicBezTo>
                  <a:cubicBezTo>
                    <a:pt x="33" y="26"/>
                    <a:pt x="28" y="29"/>
                    <a:pt x="24" y="34"/>
                  </a:cubicBezTo>
                  <a:cubicBezTo>
                    <a:pt x="19" y="38"/>
                    <a:pt x="16" y="43"/>
                    <a:pt x="13" y="49"/>
                  </a:cubicBezTo>
                  <a:cubicBezTo>
                    <a:pt x="11" y="55"/>
                    <a:pt x="10" y="61"/>
                    <a:pt x="10" y="67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10" y="95"/>
                    <a:pt x="9" y="100"/>
                    <a:pt x="7" y="105"/>
                  </a:cubicBezTo>
                  <a:cubicBezTo>
                    <a:pt x="5" y="110"/>
                    <a:pt x="3" y="115"/>
                    <a:pt x="1" y="118"/>
                  </a:cubicBezTo>
                  <a:cubicBezTo>
                    <a:pt x="0" y="119"/>
                    <a:pt x="0" y="120"/>
                    <a:pt x="0" y="121"/>
                  </a:cubicBezTo>
                  <a:cubicBezTo>
                    <a:pt x="0" y="124"/>
                    <a:pt x="2" y="126"/>
                    <a:pt x="5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09" y="126"/>
                    <a:pt x="109" y="126"/>
                    <a:pt x="109" y="126"/>
                  </a:cubicBezTo>
                  <a:cubicBezTo>
                    <a:pt x="110" y="126"/>
                    <a:pt x="111" y="126"/>
                    <a:pt x="112" y="125"/>
                  </a:cubicBezTo>
                  <a:cubicBezTo>
                    <a:pt x="114" y="123"/>
                    <a:pt x="115" y="120"/>
                    <a:pt x="113" y="118"/>
                  </a:cubicBezTo>
                  <a:close/>
                  <a:moveTo>
                    <a:pt x="65" y="9"/>
                  </a:moveTo>
                  <a:cubicBezTo>
                    <a:pt x="65" y="9"/>
                    <a:pt x="65" y="9"/>
                    <a:pt x="65" y="9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65" y="9"/>
                    <a:pt x="65" y="9"/>
                    <a:pt x="65" y="9"/>
                  </a:cubicBezTo>
                  <a:close/>
                  <a:moveTo>
                    <a:pt x="13" y="116"/>
                  </a:moveTo>
                  <a:cubicBezTo>
                    <a:pt x="13" y="116"/>
                    <a:pt x="13" y="116"/>
                    <a:pt x="13" y="116"/>
                  </a:cubicBezTo>
                  <a:cubicBezTo>
                    <a:pt x="14" y="114"/>
                    <a:pt x="15" y="111"/>
                    <a:pt x="16" y="108"/>
                  </a:cubicBezTo>
                  <a:cubicBezTo>
                    <a:pt x="18" y="102"/>
                    <a:pt x="20" y="96"/>
                    <a:pt x="20" y="90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2"/>
                    <a:pt x="21" y="57"/>
                    <a:pt x="22" y="53"/>
                  </a:cubicBezTo>
                  <a:cubicBezTo>
                    <a:pt x="24" y="48"/>
                    <a:pt x="27" y="44"/>
                    <a:pt x="30" y="41"/>
                  </a:cubicBezTo>
                  <a:cubicBezTo>
                    <a:pt x="34" y="37"/>
                    <a:pt x="38" y="34"/>
                    <a:pt x="43" y="33"/>
                  </a:cubicBezTo>
                  <a:cubicBezTo>
                    <a:pt x="47" y="31"/>
                    <a:pt x="52" y="30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2" y="30"/>
                    <a:pt x="67" y="31"/>
                    <a:pt x="71" y="33"/>
                  </a:cubicBezTo>
                  <a:cubicBezTo>
                    <a:pt x="75" y="34"/>
                    <a:pt x="79" y="37"/>
                    <a:pt x="83" y="41"/>
                  </a:cubicBezTo>
                  <a:cubicBezTo>
                    <a:pt x="90" y="48"/>
                    <a:pt x="94" y="57"/>
                    <a:pt x="94" y="67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4" y="96"/>
                    <a:pt x="95" y="102"/>
                    <a:pt x="97" y="108"/>
                  </a:cubicBezTo>
                  <a:cubicBezTo>
                    <a:pt x="98" y="111"/>
                    <a:pt x="99" y="114"/>
                    <a:pt x="101" y="116"/>
                  </a:cubicBezTo>
                  <a:cubicBezTo>
                    <a:pt x="13" y="116"/>
                    <a:pt x="13" y="116"/>
                    <a:pt x="13" y="1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p14="http://schemas.microsoft.com/office/powerpoint/2010/main" xmlns:mc="http://schemas.openxmlformats.org/markup-compatibility/2006"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0" name="Freeform 22"/>
            <p:cNvSpPr>
              <a:spLocks noEditPoints="1"/>
            </p:cNvSpPr>
            <p:nvPr/>
          </p:nvSpPr>
          <p:spPr bwMode="auto">
            <a:xfrm>
              <a:off x="3260208" y="2619744"/>
              <a:ext cx="169168" cy="194487"/>
            </a:xfrm>
            <a:custGeom>
              <a:avLst/>
              <a:gdLst>
                <a:gd name="T0" fmla="*/ 27 w 110"/>
                <a:gd name="T1" fmla="*/ 90 h 126"/>
                <a:gd name="T2" fmla="*/ 27 w 110"/>
                <a:gd name="T3" fmla="*/ 96 h 126"/>
                <a:gd name="T4" fmla="*/ 86 w 110"/>
                <a:gd name="T5" fmla="*/ 93 h 126"/>
                <a:gd name="T6" fmla="*/ 24 w 110"/>
                <a:gd name="T7" fmla="*/ 52 h 126"/>
                <a:gd name="T8" fmla="*/ 27 w 110"/>
                <a:gd name="T9" fmla="*/ 55 h 126"/>
                <a:gd name="T10" fmla="*/ 86 w 110"/>
                <a:gd name="T11" fmla="*/ 52 h 126"/>
                <a:gd name="T12" fmla="*/ 27 w 110"/>
                <a:gd name="T13" fmla="*/ 49 h 126"/>
                <a:gd name="T14" fmla="*/ 109 w 110"/>
                <a:gd name="T15" fmla="*/ 36 h 126"/>
                <a:gd name="T16" fmla="*/ 74 w 110"/>
                <a:gd name="T17" fmla="*/ 1 h 126"/>
                <a:gd name="T18" fmla="*/ 13 w 110"/>
                <a:gd name="T19" fmla="*/ 0 h 126"/>
                <a:gd name="T20" fmla="*/ 0 w 110"/>
                <a:gd name="T21" fmla="*/ 13 h 126"/>
                <a:gd name="T22" fmla="*/ 4 w 110"/>
                <a:gd name="T23" fmla="*/ 122 h 126"/>
                <a:gd name="T24" fmla="*/ 13 w 110"/>
                <a:gd name="T25" fmla="*/ 126 h 126"/>
                <a:gd name="T26" fmla="*/ 106 w 110"/>
                <a:gd name="T27" fmla="*/ 122 h 126"/>
                <a:gd name="T28" fmla="*/ 110 w 110"/>
                <a:gd name="T29" fmla="*/ 113 h 126"/>
                <a:gd name="T30" fmla="*/ 109 w 110"/>
                <a:gd name="T31" fmla="*/ 36 h 126"/>
                <a:gd name="T32" fmla="*/ 73 w 110"/>
                <a:gd name="T33" fmla="*/ 14 h 126"/>
                <a:gd name="T34" fmla="*/ 79 w 110"/>
                <a:gd name="T35" fmla="*/ 37 h 126"/>
                <a:gd name="T36" fmla="*/ 75 w 110"/>
                <a:gd name="T37" fmla="*/ 35 h 126"/>
                <a:gd name="T38" fmla="*/ 73 w 110"/>
                <a:gd name="T39" fmla="*/ 14 h 126"/>
                <a:gd name="T40" fmla="*/ 101 w 110"/>
                <a:gd name="T41" fmla="*/ 113 h 126"/>
                <a:gd name="T42" fmla="*/ 100 w 110"/>
                <a:gd name="T43" fmla="*/ 115 h 126"/>
                <a:gd name="T44" fmla="*/ 13 w 110"/>
                <a:gd name="T45" fmla="*/ 116 h 126"/>
                <a:gd name="T46" fmla="*/ 10 w 110"/>
                <a:gd name="T47" fmla="*/ 113 h 126"/>
                <a:gd name="T48" fmla="*/ 11 w 110"/>
                <a:gd name="T49" fmla="*/ 10 h 126"/>
                <a:gd name="T50" fmla="*/ 68 w 110"/>
                <a:gd name="T51" fmla="*/ 9 h 126"/>
                <a:gd name="T52" fmla="*/ 71 w 110"/>
                <a:gd name="T53" fmla="*/ 39 h 126"/>
                <a:gd name="T54" fmla="*/ 79 w 110"/>
                <a:gd name="T55" fmla="*/ 43 h 126"/>
                <a:gd name="T56" fmla="*/ 101 w 110"/>
                <a:gd name="T57" fmla="*/ 113 h 126"/>
                <a:gd name="T58" fmla="*/ 83 w 110"/>
                <a:gd name="T59" fmla="*/ 70 h 126"/>
                <a:gd name="T60" fmla="*/ 24 w 110"/>
                <a:gd name="T61" fmla="*/ 73 h 126"/>
                <a:gd name="T62" fmla="*/ 83 w 110"/>
                <a:gd name="T63" fmla="*/ 76 h 126"/>
                <a:gd name="T64" fmla="*/ 83 w 110"/>
                <a:gd name="T65" fmla="*/ 7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0" h="126">
                  <a:moveTo>
                    <a:pt x="83" y="90"/>
                  </a:moveTo>
                  <a:cubicBezTo>
                    <a:pt x="27" y="90"/>
                    <a:pt x="27" y="90"/>
                    <a:pt x="27" y="90"/>
                  </a:cubicBezTo>
                  <a:cubicBezTo>
                    <a:pt x="25" y="90"/>
                    <a:pt x="24" y="92"/>
                    <a:pt x="24" y="93"/>
                  </a:cubicBezTo>
                  <a:cubicBezTo>
                    <a:pt x="24" y="95"/>
                    <a:pt x="25" y="96"/>
                    <a:pt x="27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85" y="96"/>
                    <a:pt x="86" y="95"/>
                    <a:pt x="86" y="93"/>
                  </a:cubicBezTo>
                  <a:cubicBezTo>
                    <a:pt x="86" y="92"/>
                    <a:pt x="85" y="90"/>
                    <a:pt x="83" y="90"/>
                  </a:cubicBezTo>
                  <a:close/>
                  <a:moveTo>
                    <a:pt x="24" y="52"/>
                  </a:moveTo>
                  <a:cubicBezTo>
                    <a:pt x="24" y="52"/>
                    <a:pt x="24" y="52"/>
                    <a:pt x="24" y="52"/>
                  </a:cubicBezTo>
                  <a:cubicBezTo>
                    <a:pt x="24" y="54"/>
                    <a:pt x="25" y="55"/>
                    <a:pt x="27" y="55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85" y="55"/>
                    <a:pt x="86" y="54"/>
                    <a:pt x="86" y="52"/>
                  </a:cubicBezTo>
                  <a:cubicBezTo>
                    <a:pt x="86" y="51"/>
                    <a:pt x="85" y="49"/>
                    <a:pt x="83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5" y="49"/>
                    <a:pt x="24" y="51"/>
                    <a:pt x="24" y="52"/>
                  </a:cubicBezTo>
                  <a:close/>
                  <a:moveTo>
                    <a:pt x="109" y="36"/>
                  </a:moveTo>
                  <a:cubicBezTo>
                    <a:pt x="109" y="36"/>
                    <a:pt x="109" y="36"/>
                    <a:pt x="109" y="36"/>
                  </a:cubicBezTo>
                  <a:cubicBezTo>
                    <a:pt x="74" y="1"/>
                    <a:pt x="74" y="1"/>
                    <a:pt x="74" y="1"/>
                  </a:cubicBezTo>
                  <a:cubicBezTo>
                    <a:pt x="73" y="0"/>
                    <a:pt x="72" y="0"/>
                    <a:pt x="7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9" y="0"/>
                    <a:pt x="6" y="1"/>
                    <a:pt x="4" y="3"/>
                  </a:cubicBezTo>
                  <a:cubicBezTo>
                    <a:pt x="1" y="6"/>
                    <a:pt x="0" y="9"/>
                    <a:pt x="0" y="13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16"/>
                    <a:pt x="1" y="120"/>
                    <a:pt x="4" y="122"/>
                  </a:cubicBezTo>
                  <a:cubicBezTo>
                    <a:pt x="4" y="122"/>
                    <a:pt x="4" y="122"/>
                    <a:pt x="4" y="122"/>
                  </a:cubicBezTo>
                  <a:cubicBezTo>
                    <a:pt x="6" y="124"/>
                    <a:pt x="9" y="126"/>
                    <a:pt x="13" y="126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101" y="126"/>
                    <a:pt x="104" y="124"/>
                    <a:pt x="106" y="122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9" y="120"/>
                    <a:pt x="110" y="116"/>
                    <a:pt x="110" y="113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8"/>
                    <a:pt x="110" y="37"/>
                    <a:pt x="109" y="36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7" y="37"/>
                    <a:pt x="76" y="36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4" y="34"/>
                    <a:pt x="73" y="33"/>
                    <a:pt x="73" y="31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101" y="113"/>
                  </a:moveTo>
                  <a:cubicBezTo>
                    <a:pt x="101" y="113"/>
                    <a:pt x="101" y="113"/>
                    <a:pt x="101" y="113"/>
                  </a:cubicBezTo>
                  <a:cubicBezTo>
                    <a:pt x="101" y="114"/>
                    <a:pt x="100" y="115"/>
                    <a:pt x="100" y="115"/>
                  </a:cubicBezTo>
                  <a:cubicBezTo>
                    <a:pt x="100" y="115"/>
                    <a:pt x="100" y="115"/>
                    <a:pt x="100" y="115"/>
                  </a:cubicBezTo>
                  <a:cubicBezTo>
                    <a:pt x="99" y="116"/>
                    <a:pt x="98" y="116"/>
                    <a:pt x="97" y="116"/>
                  </a:cubicBezTo>
                  <a:cubicBezTo>
                    <a:pt x="13" y="116"/>
                    <a:pt x="13" y="116"/>
                    <a:pt x="13" y="116"/>
                  </a:cubicBezTo>
                  <a:cubicBezTo>
                    <a:pt x="12" y="116"/>
                    <a:pt x="11" y="116"/>
                    <a:pt x="11" y="115"/>
                  </a:cubicBezTo>
                  <a:cubicBezTo>
                    <a:pt x="10" y="115"/>
                    <a:pt x="10" y="114"/>
                    <a:pt x="10" y="1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2"/>
                    <a:pt x="10" y="11"/>
                    <a:pt x="11" y="10"/>
                  </a:cubicBezTo>
                  <a:cubicBezTo>
                    <a:pt x="11" y="10"/>
                    <a:pt x="12" y="9"/>
                    <a:pt x="13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34"/>
                    <a:pt x="69" y="37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3" y="41"/>
                    <a:pt x="75" y="43"/>
                    <a:pt x="79" y="43"/>
                  </a:cubicBezTo>
                  <a:cubicBezTo>
                    <a:pt x="101" y="43"/>
                    <a:pt x="101" y="43"/>
                    <a:pt x="101" y="43"/>
                  </a:cubicBezTo>
                  <a:cubicBezTo>
                    <a:pt x="101" y="113"/>
                    <a:pt x="101" y="113"/>
                    <a:pt x="101" y="113"/>
                  </a:cubicBezTo>
                  <a:close/>
                  <a:moveTo>
                    <a:pt x="83" y="70"/>
                  </a:moveTo>
                  <a:cubicBezTo>
                    <a:pt x="83" y="70"/>
                    <a:pt x="83" y="70"/>
                    <a:pt x="83" y="7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5" y="70"/>
                    <a:pt x="24" y="71"/>
                    <a:pt x="24" y="73"/>
                  </a:cubicBezTo>
                  <a:cubicBezTo>
                    <a:pt x="24" y="74"/>
                    <a:pt x="25" y="76"/>
                    <a:pt x="27" y="76"/>
                  </a:cubicBezTo>
                  <a:cubicBezTo>
                    <a:pt x="83" y="76"/>
                    <a:pt x="83" y="76"/>
                    <a:pt x="83" y="76"/>
                  </a:cubicBezTo>
                  <a:cubicBezTo>
                    <a:pt x="85" y="76"/>
                    <a:pt x="86" y="74"/>
                    <a:pt x="86" y="73"/>
                  </a:cubicBezTo>
                  <a:cubicBezTo>
                    <a:pt x="86" y="71"/>
                    <a:pt x="85" y="70"/>
                    <a:pt x="83" y="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p14="http://schemas.microsoft.com/office/powerpoint/2010/main" xmlns:mc="http://schemas.openxmlformats.org/markup-compatibility/2006"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400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1" name="Freeform 18"/>
          <p:cNvSpPr>
            <a:spLocks noEditPoints="1"/>
          </p:cNvSpPr>
          <p:nvPr/>
        </p:nvSpPr>
        <p:spPr bwMode="auto">
          <a:xfrm>
            <a:off x="2519680" y="2410066"/>
            <a:ext cx="201908" cy="257790"/>
          </a:xfrm>
          <a:custGeom>
            <a:avLst/>
            <a:gdLst>
              <a:gd name="T0" fmla="*/ 5 w 99"/>
              <a:gd name="T1" fmla="*/ 0 h 126"/>
              <a:gd name="T2" fmla="*/ 94 w 99"/>
              <a:gd name="T3" fmla="*/ 9 h 126"/>
              <a:gd name="T4" fmla="*/ 81 w 99"/>
              <a:gd name="T5" fmla="*/ 46 h 126"/>
              <a:gd name="T6" fmla="*/ 81 w 99"/>
              <a:gd name="T7" fmla="*/ 82 h 126"/>
              <a:gd name="T8" fmla="*/ 99 w 99"/>
              <a:gd name="T9" fmla="*/ 121 h 126"/>
              <a:gd name="T10" fmla="*/ 0 w 99"/>
              <a:gd name="T11" fmla="*/ 121 h 126"/>
              <a:gd name="T12" fmla="*/ 18 w 99"/>
              <a:gd name="T13" fmla="*/ 82 h 126"/>
              <a:gd name="T14" fmla="*/ 18 w 99"/>
              <a:gd name="T15" fmla="*/ 46 h 126"/>
              <a:gd name="T16" fmla="*/ 5 w 99"/>
              <a:gd name="T17" fmla="*/ 9 h 126"/>
              <a:gd name="T18" fmla="*/ 67 w 99"/>
              <a:gd name="T19" fmla="*/ 94 h 126"/>
              <a:gd name="T20" fmla="*/ 15 w 99"/>
              <a:gd name="T21" fmla="*/ 116 h 126"/>
              <a:gd name="T22" fmla="*/ 17 w 99"/>
              <a:gd name="T23" fmla="*/ 100 h 126"/>
              <a:gd name="T24" fmla="*/ 70 w 99"/>
              <a:gd name="T25" fmla="*/ 89 h 126"/>
              <a:gd name="T26" fmla="*/ 76 w 99"/>
              <a:gd name="T27" fmla="*/ 85 h 126"/>
              <a:gd name="T28" fmla="*/ 53 w 99"/>
              <a:gd name="T29" fmla="*/ 66 h 126"/>
              <a:gd name="T30" fmla="*/ 52 w 99"/>
              <a:gd name="T31" fmla="*/ 66 h 126"/>
              <a:gd name="T32" fmla="*/ 52 w 99"/>
              <a:gd name="T33" fmla="*/ 66 h 126"/>
              <a:gd name="T34" fmla="*/ 51 w 99"/>
              <a:gd name="T35" fmla="*/ 64 h 126"/>
              <a:gd name="T36" fmla="*/ 51 w 99"/>
              <a:gd name="T37" fmla="*/ 64 h 126"/>
              <a:gd name="T38" fmla="*/ 51 w 99"/>
              <a:gd name="T39" fmla="*/ 63 h 126"/>
              <a:gd name="T40" fmla="*/ 51 w 99"/>
              <a:gd name="T41" fmla="*/ 62 h 126"/>
              <a:gd name="T42" fmla="*/ 52 w 99"/>
              <a:gd name="T43" fmla="*/ 62 h 126"/>
              <a:gd name="T44" fmla="*/ 52 w 99"/>
              <a:gd name="T45" fmla="*/ 61 h 126"/>
              <a:gd name="T46" fmla="*/ 53 w 99"/>
              <a:gd name="T47" fmla="*/ 61 h 126"/>
              <a:gd name="T48" fmla="*/ 84 w 99"/>
              <a:gd name="T49" fmla="*/ 9 h 126"/>
              <a:gd name="T50" fmla="*/ 23 w 99"/>
              <a:gd name="T51" fmla="*/ 43 h 126"/>
              <a:gd name="T52" fmla="*/ 46 w 99"/>
              <a:gd name="T53" fmla="*/ 61 h 126"/>
              <a:gd name="T54" fmla="*/ 47 w 99"/>
              <a:gd name="T55" fmla="*/ 62 h 126"/>
              <a:gd name="T56" fmla="*/ 47 w 99"/>
              <a:gd name="T57" fmla="*/ 62 h 126"/>
              <a:gd name="T58" fmla="*/ 48 w 99"/>
              <a:gd name="T59" fmla="*/ 63 h 126"/>
              <a:gd name="T60" fmla="*/ 48 w 99"/>
              <a:gd name="T61" fmla="*/ 64 h 126"/>
              <a:gd name="T62" fmla="*/ 48 w 99"/>
              <a:gd name="T63" fmla="*/ 64 h 126"/>
              <a:gd name="T64" fmla="*/ 47 w 99"/>
              <a:gd name="T65" fmla="*/ 65 h 126"/>
              <a:gd name="T66" fmla="*/ 47 w 99"/>
              <a:gd name="T67" fmla="*/ 66 h 126"/>
              <a:gd name="T68" fmla="*/ 46 w 99"/>
              <a:gd name="T69" fmla="*/ 66 h 126"/>
              <a:gd name="T70" fmla="*/ 45 w 99"/>
              <a:gd name="T71" fmla="*/ 66 h 126"/>
              <a:gd name="T72" fmla="*/ 17 w 99"/>
              <a:gd name="T73" fmla="*/ 100 h 126"/>
              <a:gd name="T74" fmla="*/ 33 w 99"/>
              <a:gd name="T75" fmla="*/ 48 h 126"/>
              <a:gd name="T76" fmla="*/ 47 w 99"/>
              <a:gd name="T77" fmla="*/ 56 h 126"/>
              <a:gd name="T78" fmla="*/ 48 w 99"/>
              <a:gd name="T79" fmla="*/ 57 h 126"/>
              <a:gd name="T80" fmla="*/ 51 w 99"/>
              <a:gd name="T81" fmla="*/ 57 h 126"/>
              <a:gd name="T82" fmla="*/ 52 w 99"/>
              <a:gd name="T83" fmla="*/ 56 h 126"/>
              <a:gd name="T84" fmla="*/ 75 w 99"/>
              <a:gd name="T85" fmla="*/ 34 h 126"/>
              <a:gd name="T86" fmla="*/ 62 w 99"/>
              <a:gd name="T87" fmla="*/ 44 h 126"/>
              <a:gd name="T88" fmla="*/ 50 w 99"/>
              <a:gd name="T89" fmla="*/ 51 h 126"/>
              <a:gd name="T90" fmla="*/ 49 w 99"/>
              <a:gd name="T91" fmla="*/ 51 h 126"/>
              <a:gd name="T92" fmla="*/ 37 w 99"/>
              <a:gd name="T93" fmla="*/ 44 h 126"/>
              <a:gd name="T94" fmla="*/ 24 w 99"/>
              <a:gd name="T95" fmla="*/ 34 h 126"/>
              <a:gd name="T96" fmla="*/ 50 w 99"/>
              <a:gd name="T97" fmla="*/ 51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99" h="126">
                <a:moveTo>
                  <a:pt x="5" y="9"/>
                </a:moveTo>
                <a:cubicBezTo>
                  <a:pt x="2" y="9"/>
                  <a:pt x="0" y="7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7" y="0"/>
                  <a:pt x="99" y="2"/>
                  <a:pt x="99" y="4"/>
                </a:cubicBezTo>
                <a:cubicBezTo>
                  <a:pt x="99" y="7"/>
                  <a:pt x="97" y="9"/>
                  <a:pt x="94" y="9"/>
                </a:cubicBezTo>
                <a:cubicBezTo>
                  <a:pt x="90" y="9"/>
                  <a:pt x="90" y="9"/>
                  <a:pt x="90" y="9"/>
                </a:cubicBezTo>
                <a:cubicBezTo>
                  <a:pt x="89" y="25"/>
                  <a:pt x="86" y="37"/>
                  <a:pt x="81" y="46"/>
                </a:cubicBezTo>
                <a:cubicBezTo>
                  <a:pt x="81" y="46"/>
                  <a:pt x="81" y="46"/>
                  <a:pt x="81" y="46"/>
                </a:cubicBezTo>
                <a:cubicBezTo>
                  <a:pt x="76" y="55"/>
                  <a:pt x="69" y="60"/>
                  <a:pt x="62" y="64"/>
                </a:cubicBezTo>
                <a:cubicBezTo>
                  <a:pt x="69" y="67"/>
                  <a:pt x="76" y="73"/>
                  <a:pt x="81" y="82"/>
                </a:cubicBezTo>
                <a:cubicBezTo>
                  <a:pt x="81" y="82"/>
                  <a:pt x="81" y="82"/>
                  <a:pt x="81" y="82"/>
                </a:cubicBezTo>
                <a:cubicBezTo>
                  <a:pt x="86" y="90"/>
                  <a:pt x="89" y="101"/>
                  <a:pt x="90" y="116"/>
                </a:cubicBezTo>
                <a:cubicBezTo>
                  <a:pt x="94" y="116"/>
                  <a:pt x="94" y="116"/>
                  <a:pt x="94" y="116"/>
                </a:cubicBezTo>
                <a:cubicBezTo>
                  <a:pt x="97" y="116"/>
                  <a:pt x="99" y="118"/>
                  <a:pt x="99" y="121"/>
                </a:cubicBezTo>
                <a:cubicBezTo>
                  <a:pt x="99" y="124"/>
                  <a:pt x="97" y="126"/>
                  <a:pt x="94" y="126"/>
                </a:cubicBezTo>
                <a:cubicBezTo>
                  <a:pt x="5" y="126"/>
                  <a:pt x="5" y="126"/>
                  <a:pt x="5" y="126"/>
                </a:cubicBezTo>
                <a:cubicBezTo>
                  <a:pt x="2" y="126"/>
                  <a:pt x="0" y="124"/>
                  <a:pt x="0" y="121"/>
                </a:cubicBezTo>
                <a:cubicBezTo>
                  <a:pt x="0" y="118"/>
                  <a:pt x="2" y="116"/>
                  <a:pt x="5" y="116"/>
                </a:cubicBezTo>
                <a:cubicBezTo>
                  <a:pt x="9" y="116"/>
                  <a:pt x="9" y="116"/>
                  <a:pt x="9" y="116"/>
                </a:cubicBezTo>
                <a:cubicBezTo>
                  <a:pt x="10" y="101"/>
                  <a:pt x="13" y="90"/>
                  <a:pt x="18" y="82"/>
                </a:cubicBezTo>
                <a:cubicBezTo>
                  <a:pt x="18" y="82"/>
                  <a:pt x="18" y="82"/>
                  <a:pt x="18" y="82"/>
                </a:cubicBezTo>
                <a:cubicBezTo>
                  <a:pt x="23" y="73"/>
                  <a:pt x="30" y="67"/>
                  <a:pt x="37" y="64"/>
                </a:cubicBezTo>
                <a:cubicBezTo>
                  <a:pt x="30" y="60"/>
                  <a:pt x="23" y="55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3" y="37"/>
                  <a:pt x="9" y="25"/>
                  <a:pt x="9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83" y="116"/>
                </a:moveTo>
                <a:cubicBezTo>
                  <a:pt x="83" y="116"/>
                  <a:pt x="83" y="116"/>
                  <a:pt x="83" y="116"/>
                </a:cubicBezTo>
                <a:cubicBezTo>
                  <a:pt x="81" y="106"/>
                  <a:pt x="75" y="99"/>
                  <a:pt x="67" y="94"/>
                </a:cubicBezTo>
                <a:cubicBezTo>
                  <a:pt x="62" y="91"/>
                  <a:pt x="55" y="90"/>
                  <a:pt x="49" y="90"/>
                </a:cubicBezTo>
                <a:cubicBezTo>
                  <a:pt x="43" y="90"/>
                  <a:pt x="37" y="91"/>
                  <a:pt x="32" y="94"/>
                </a:cubicBezTo>
                <a:cubicBezTo>
                  <a:pt x="24" y="99"/>
                  <a:pt x="18" y="106"/>
                  <a:pt x="15" y="116"/>
                </a:cubicBezTo>
                <a:cubicBezTo>
                  <a:pt x="83" y="116"/>
                  <a:pt x="83" y="116"/>
                  <a:pt x="83" y="116"/>
                </a:cubicBezTo>
                <a:close/>
                <a:moveTo>
                  <a:pt x="17" y="100"/>
                </a:moveTo>
                <a:cubicBezTo>
                  <a:pt x="17" y="100"/>
                  <a:pt x="17" y="100"/>
                  <a:pt x="17" y="100"/>
                </a:cubicBezTo>
                <a:cubicBezTo>
                  <a:pt x="20" y="95"/>
                  <a:pt x="24" y="92"/>
                  <a:pt x="29" y="89"/>
                </a:cubicBezTo>
                <a:cubicBezTo>
                  <a:pt x="35" y="86"/>
                  <a:pt x="42" y="84"/>
                  <a:pt x="49" y="84"/>
                </a:cubicBezTo>
                <a:cubicBezTo>
                  <a:pt x="56" y="84"/>
                  <a:pt x="64" y="86"/>
                  <a:pt x="70" y="89"/>
                </a:cubicBezTo>
                <a:cubicBezTo>
                  <a:pt x="74" y="92"/>
                  <a:pt x="78" y="95"/>
                  <a:pt x="82" y="100"/>
                </a:cubicBezTo>
                <a:cubicBezTo>
                  <a:pt x="80" y="94"/>
                  <a:pt x="78" y="89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0" y="75"/>
                  <a:pt x="62" y="69"/>
                  <a:pt x="53" y="66"/>
                </a:cubicBezTo>
                <a:cubicBezTo>
                  <a:pt x="53" y="66"/>
                  <a:pt x="53" y="66"/>
                  <a:pt x="53" y="66"/>
                </a:cubicBezTo>
                <a:cubicBezTo>
                  <a:pt x="53" y="66"/>
                  <a:pt x="53" y="66"/>
                  <a:pt x="53" y="66"/>
                </a:cubicBezTo>
                <a:cubicBezTo>
                  <a:pt x="53" y="66"/>
                  <a:pt x="52" y="66"/>
                  <a:pt x="52" y="66"/>
                </a:cubicBezTo>
                <a:cubicBezTo>
                  <a:pt x="52" y="66"/>
                  <a:pt x="52" y="66"/>
                  <a:pt x="52" y="66"/>
                </a:cubicBezTo>
                <a:cubicBezTo>
                  <a:pt x="52" y="66"/>
                  <a:pt x="52" y="66"/>
                  <a:pt x="52" y="66"/>
                </a:cubicBezTo>
                <a:cubicBezTo>
                  <a:pt x="52" y="66"/>
                  <a:pt x="52" y="66"/>
                  <a:pt x="52" y="66"/>
                </a:cubicBezTo>
                <a:cubicBezTo>
                  <a:pt x="52" y="66"/>
                  <a:pt x="52" y="66"/>
                  <a:pt x="52" y="66"/>
                </a:cubicBezTo>
                <a:cubicBezTo>
                  <a:pt x="52" y="66"/>
                  <a:pt x="52" y="66"/>
                  <a:pt x="52" y="66"/>
                </a:cubicBezTo>
                <a:cubicBezTo>
                  <a:pt x="52" y="65"/>
                  <a:pt x="52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3"/>
                  <a:pt x="51" y="63"/>
                  <a:pt x="51" y="63"/>
                </a:cubicBezTo>
                <a:cubicBezTo>
                  <a:pt x="51" y="63"/>
                  <a:pt x="51" y="63"/>
                  <a:pt x="51" y="63"/>
                </a:cubicBezTo>
                <a:cubicBezTo>
                  <a:pt x="51" y="63"/>
                  <a:pt x="51" y="63"/>
                  <a:pt x="51" y="63"/>
                </a:cubicBezTo>
                <a:cubicBezTo>
                  <a:pt x="51" y="63"/>
                  <a:pt x="51" y="63"/>
                  <a:pt x="51" y="63"/>
                </a:cubicBezTo>
                <a:cubicBezTo>
                  <a:pt x="51" y="62"/>
                  <a:pt x="51" y="62"/>
                  <a:pt x="51" y="62"/>
                </a:cubicBezTo>
                <a:cubicBezTo>
                  <a:pt x="52" y="62"/>
                  <a:pt x="52" y="62"/>
                  <a:pt x="52" y="62"/>
                </a:cubicBezTo>
                <a:cubicBezTo>
                  <a:pt x="52" y="62"/>
                  <a:pt x="52" y="62"/>
                  <a:pt x="52" y="62"/>
                </a:cubicBezTo>
                <a:cubicBezTo>
                  <a:pt x="52" y="62"/>
                  <a:pt x="52" y="62"/>
                  <a:pt x="52" y="62"/>
                </a:cubicBezTo>
                <a:cubicBezTo>
                  <a:pt x="52" y="62"/>
                  <a:pt x="52" y="62"/>
                  <a:pt x="52" y="62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1"/>
                  <a:pt x="53" y="61"/>
                  <a:pt x="53" y="61"/>
                </a:cubicBezTo>
                <a:cubicBezTo>
                  <a:pt x="53" y="61"/>
                  <a:pt x="53" y="61"/>
                  <a:pt x="53" y="61"/>
                </a:cubicBezTo>
                <a:cubicBezTo>
                  <a:pt x="53" y="61"/>
                  <a:pt x="53" y="61"/>
                  <a:pt x="53" y="61"/>
                </a:cubicBezTo>
                <a:cubicBezTo>
                  <a:pt x="62" y="58"/>
                  <a:pt x="70" y="53"/>
                  <a:pt x="76" y="43"/>
                </a:cubicBezTo>
                <a:cubicBezTo>
                  <a:pt x="76" y="43"/>
                  <a:pt x="76" y="43"/>
                  <a:pt x="76" y="43"/>
                </a:cubicBezTo>
                <a:cubicBezTo>
                  <a:pt x="81" y="35"/>
                  <a:pt x="84" y="24"/>
                  <a:pt x="84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24"/>
                  <a:pt x="18" y="35"/>
                  <a:pt x="23" y="43"/>
                </a:cubicBezTo>
                <a:cubicBezTo>
                  <a:pt x="23" y="43"/>
                  <a:pt x="23" y="43"/>
                  <a:pt x="23" y="43"/>
                </a:cubicBezTo>
                <a:cubicBezTo>
                  <a:pt x="29" y="53"/>
                  <a:pt x="37" y="58"/>
                  <a:pt x="45" y="61"/>
                </a:cubicBezTo>
                <a:cubicBezTo>
                  <a:pt x="46" y="61"/>
                  <a:pt x="46" y="61"/>
                  <a:pt x="46" y="61"/>
                </a:cubicBezTo>
                <a:cubicBezTo>
                  <a:pt x="46" y="61"/>
                  <a:pt x="46" y="61"/>
                  <a:pt x="46" y="61"/>
                </a:cubicBezTo>
                <a:cubicBezTo>
                  <a:pt x="46" y="61"/>
                  <a:pt x="46" y="61"/>
                  <a:pt x="46" y="61"/>
                </a:cubicBezTo>
                <a:cubicBezTo>
                  <a:pt x="46" y="61"/>
                  <a:pt x="46" y="61"/>
                  <a:pt x="46" y="61"/>
                </a:cubicBezTo>
                <a:cubicBezTo>
                  <a:pt x="47" y="62"/>
                  <a:pt x="47" y="62"/>
                  <a:pt x="47" y="62"/>
                </a:cubicBezTo>
                <a:cubicBezTo>
                  <a:pt x="47" y="62"/>
                  <a:pt x="47" y="62"/>
                  <a:pt x="47" y="62"/>
                </a:cubicBezTo>
                <a:cubicBezTo>
                  <a:pt x="47" y="62"/>
                  <a:pt x="47" y="62"/>
                  <a:pt x="47" y="62"/>
                </a:cubicBezTo>
                <a:cubicBezTo>
                  <a:pt x="47" y="62"/>
                  <a:pt x="47" y="62"/>
                  <a:pt x="47" y="62"/>
                </a:cubicBezTo>
                <a:cubicBezTo>
                  <a:pt x="47" y="62"/>
                  <a:pt x="47" y="62"/>
                  <a:pt x="47" y="62"/>
                </a:cubicBezTo>
                <a:cubicBezTo>
                  <a:pt x="47" y="63"/>
                  <a:pt x="47" y="63"/>
                  <a:pt x="47" y="63"/>
                </a:cubicBezTo>
                <a:cubicBezTo>
                  <a:pt x="47" y="63"/>
                  <a:pt x="47" y="63"/>
                  <a:pt x="48" y="63"/>
                </a:cubicBezTo>
                <a:cubicBezTo>
                  <a:pt x="48" y="63"/>
                  <a:pt x="48" y="63"/>
                  <a:pt x="48" y="63"/>
                </a:cubicBezTo>
                <a:cubicBezTo>
                  <a:pt x="48" y="63"/>
                  <a:pt x="48" y="63"/>
                  <a:pt x="48" y="63"/>
                </a:cubicBezTo>
                <a:cubicBezTo>
                  <a:pt x="48" y="64"/>
                  <a:pt x="48" y="64"/>
                  <a:pt x="48" y="64"/>
                </a:cubicBezTo>
                <a:cubicBezTo>
                  <a:pt x="48" y="64"/>
                  <a:pt x="48" y="64"/>
                  <a:pt x="48" y="64"/>
                </a:cubicBezTo>
                <a:cubicBezTo>
                  <a:pt x="48" y="64"/>
                  <a:pt x="48" y="64"/>
                  <a:pt x="48" y="64"/>
                </a:cubicBezTo>
                <a:cubicBezTo>
                  <a:pt x="48" y="64"/>
                  <a:pt x="48" y="64"/>
                  <a:pt x="48" y="64"/>
                </a:cubicBezTo>
                <a:cubicBezTo>
                  <a:pt x="48" y="64"/>
                  <a:pt x="48" y="64"/>
                  <a:pt x="48" y="64"/>
                </a:cubicBezTo>
                <a:cubicBezTo>
                  <a:pt x="47" y="64"/>
                  <a:pt x="47" y="65"/>
                  <a:pt x="47" y="65"/>
                </a:cubicBezTo>
                <a:cubicBezTo>
                  <a:pt x="47" y="65"/>
                  <a:pt x="47" y="65"/>
                  <a:pt x="47" y="65"/>
                </a:cubicBezTo>
                <a:cubicBezTo>
                  <a:pt x="47" y="65"/>
                  <a:pt x="47" y="65"/>
                  <a:pt x="47" y="66"/>
                </a:cubicBezTo>
                <a:cubicBezTo>
                  <a:pt x="47" y="66"/>
                  <a:pt x="47" y="66"/>
                  <a:pt x="47" y="66"/>
                </a:cubicBezTo>
                <a:cubicBezTo>
                  <a:pt x="47" y="66"/>
                  <a:pt x="47" y="66"/>
                  <a:pt x="47" y="66"/>
                </a:cubicBezTo>
                <a:cubicBezTo>
                  <a:pt x="47" y="66"/>
                  <a:pt x="47" y="66"/>
                  <a:pt x="47" y="66"/>
                </a:cubicBezTo>
                <a:cubicBezTo>
                  <a:pt x="46" y="66"/>
                  <a:pt x="46" y="66"/>
                  <a:pt x="46" y="66"/>
                </a:cubicBezTo>
                <a:cubicBezTo>
                  <a:pt x="46" y="66"/>
                  <a:pt x="46" y="66"/>
                  <a:pt x="46" y="66"/>
                </a:cubicBezTo>
                <a:cubicBezTo>
                  <a:pt x="46" y="66"/>
                  <a:pt x="46" y="66"/>
                  <a:pt x="46" y="66"/>
                </a:cubicBezTo>
                <a:cubicBezTo>
                  <a:pt x="46" y="66"/>
                  <a:pt x="46" y="66"/>
                  <a:pt x="46" y="66"/>
                </a:cubicBezTo>
                <a:cubicBezTo>
                  <a:pt x="45" y="66"/>
                  <a:pt x="45" y="66"/>
                  <a:pt x="45" y="66"/>
                </a:cubicBezTo>
                <a:cubicBezTo>
                  <a:pt x="37" y="69"/>
                  <a:pt x="29" y="75"/>
                  <a:pt x="23" y="85"/>
                </a:cubicBezTo>
                <a:cubicBezTo>
                  <a:pt x="23" y="85"/>
                  <a:pt x="23" y="85"/>
                  <a:pt x="23" y="85"/>
                </a:cubicBezTo>
                <a:cubicBezTo>
                  <a:pt x="20" y="89"/>
                  <a:pt x="18" y="94"/>
                  <a:pt x="17" y="100"/>
                </a:cubicBezTo>
                <a:close/>
                <a:moveTo>
                  <a:pt x="24" y="34"/>
                </a:moveTo>
                <a:cubicBezTo>
                  <a:pt x="24" y="34"/>
                  <a:pt x="24" y="34"/>
                  <a:pt x="24" y="34"/>
                </a:cubicBezTo>
                <a:cubicBezTo>
                  <a:pt x="26" y="39"/>
                  <a:pt x="29" y="44"/>
                  <a:pt x="33" y="48"/>
                </a:cubicBezTo>
                <a:cubicBezTo>
                  <a:pt x="37" y="52"/>
                  <a:pt x="41" y="55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8" y="57"/>
                  <a:pt x="48" y="57"/>
                  <a:pt x="48" y="57"/>
                </a:cubicBezTo>
                <a:cubicBezTo>
                  <a:pt x="48" y="57"/>
                  <a:pt x="48" y="57"/>
                  <a:pt x="48" y="57"/>
                </a:cubicBezTo>
                <a:cubicBezTo>
                  <a:pt x="48" y="57"/>
                  <a:pt x="48" y="57"/>
                  <a:pt x="48" y="57"/>
                </a:cubicBezTo>
                <a:cubicBezTo>
                  <a:pt x="49" y="57"/>
                  <a:pt x="49" y="57"/>
                  <a:pt x="49" y="57"/>
                </a:cubicBezTo>
                <a:cubicBezTo>
                  <a:pt x="49" y="57"/>
                  <a:pt x="50" y="57"/>
                  <a:pt x="51" y="57"/>
                </a:cubicBezTo>
                <a:cubicBezTo>
                  <a:pt x="51" y="57"/>
                  <a:pt x="51" y="57"/>
                  <a:pt x="51" y="57"/>
                </a:cubicBezTo>
                <a:cubicBezTo>
                  <a:pt x="52" y="56"/>
                  <a:pt x="52" y="56"/>
                  <a:pt x="52" y="56"/>
                </a:cubicBezTo>
                <a:cubicBezTo>
                  <a:pt x="52" y="56"/>
                  <a:pt x="52" y="56"/>
                  <a:pt x="52" y="56"/>
                </a:cubicBezTo>
                <a:cubicBezTo>
                  <a:pt x="52" y="56"/>
                  <a:pt x="52" y="56"/>
                  <a:pt x="52" y="56"/>
                </a:cubicBezTo>
                <a:cubicBezTo>
                  <a:pt x="57" y="55"/>
                  <a:pt x="62" y="52"/>
                  <a:pt x="66" y="48"/>
                </a:cubicBezTo>
                <a:cubicBezTo>
                  <a:pt x="66" y="48"/>
                  <a:pt x="66" y="48"/>
                  <a:pt x="66" y="48"/>
                </a:cubicBezTo>
                <a:cubicBezTo>
                  <a:pt x="70" y="44"/>
                  <a:pt x="73" y="39"/>
                  <a:pt x="75" y="34"/>
                </a:cubicBezTo>
                <a:cubicBezTo>
                  <a:pt x="75" y="32"/>
                  <a:pt x="75" y="31"/>
                  <a:pt x="73" y="30"/>
                </a:cubicBezTo>
                <a:cubicBezTo>
                  <a:pt x="72" y="30"/>
                  <a:pt x="70" y="30"/>
                  <a:pt x="69" y="32"/>
                </a:cubicBezTo>
                <a:cubicBezTo>
                  <a:pt x="68" y="36"/>
                  <a:pt x="65" y="41"/>
                  <a:pt x="62" y="44"/>
                </a:cubicBezTo>
                <a:cubicBezTo>
                  <a:pt x="59" y="47"/>
                  <a:pt x="55" y="49"/>
                  <a:pt x="50" y="51"/>
                </a:cubicBezTo>
                <a:cubicBezTo>
                  <a:pt x="50" y="51"/>
                  <a:pt x="50" y="51"/>
                  <a:pt x="50" y="51"/>
                </a:cubicBezTo>
                <a:cubicBezTo>
                  <a:pt x="50" y="51"/>
                  <a:pt x="50" y="51"/>
                  <a:pt x="50" y="51"/>
                </a:cubicBezTo>
                <a:cubicBezTo>
                  <a:pt x="50" y="51"/>
                  <a:pt x="50" y="51"/>
                  <a:pt x="50" y="51"/>
                </a:cubicBezTo>
                <a:cubicBezTo>
                  <a:pt x="49" y="51"/>
                  <a:pt x="49" y="51"/>
                  <a:pt x="49" y="51"/>
                </a:cubicBezTo>
                <a:cubicBezTo>
                  <a:pt x="49" y="51"/>
                  <a:pt x="49" y="51"/>
                  <a:pt x="49" y="51"/>
                </a:cubicBezTo>
                <a:cubicBezTo>
                  <a:pt x="49" y="51"/>
                  <a:pt x="49" y="51"/>
                  <a:pt x="49" y="51"/>
                </a:cubicBezTo>
                <a:cubicBezTo>
                  <a:pt x="49" y="51"/>
                  <a:pt x="49" y="51"/>
                  <a:pt x="49" y="51"/>
                </a:cubicBezTo>
                <a:cubicBezTo>
                  <a:pt x="44" y="49"/>
                  <a:pt x="40" y="47"/>
                  <a:pt x="37" y="44"/>
                </a:cubicBezTo>
                <a:cubicBezTo>
                  <a:pt x="34" y="41"/>
                  <a:pt x="31" y="36"/>
                  <a:pt x="29" y="32"/>
                </a:cubicBezTo>
                <a:cubicBezTo>
                  <a:pt x="29" y="30"/>
                  <a:pt x="27" y="30"/>
                  <a:pt x="26" y="30"/>
                </a:cubicBezTo>
                <a:cubicBezTo>
                  <a:pt x="24" y="31"/>
                  <a:pt x="23" y="32"/>
                  <a:pt x="24" y="34"/>
                </a:cubicBezTo>
                <a:close/>
                <a:moveTo>
                  <a:pt x="50" y="51"/>
                </a:moveTo>
                <a:cubicBezTo>
                  <a:pt x="50" y="51"/>
                  <a:pt x="50" y="51"/>
                  <a:pt x="50" y="51"/>
                </a:cubicBezTo>
                <a:cubicBezTo>
                  <a:pt x="50" y="51"/>
                  <a:pt x="50" y="51"/>
                  <a:pt x="50" y="51"/>
                </a:cubicBezTo>
                <a:cubicBezTo>
                  <a:pt x="50" y="51"/>
                  <a:pt x="50" y="51"/>
                  <a:pt x="50" y="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p14="http://schemas.microsoft.com/office/powerpoint/2010/main" xmlns:mc="http://schemas.openxmlformats.org/markup-compatibility/2006"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4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406770" y="271963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业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145697" y="272246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票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902296" y="271963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财</a:t>
            </a:r>
            <a:endParaRPr kumimoji="1" lang="zh-CN" altLang="en-US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9189" y="2370452"/>
            <a:ext cx="284230" cy="28423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7632264" y="272711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银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9357611" y="272711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税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3768908" y="1814134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发票数字化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234719" y="181111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支付数字化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5604104" y="328031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财务核算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9088636" y="328790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纳税申报</a:t>
            </a:r>
            <a:endParaRPr kumimoji="1" lang="zh-CN" altLang="en-US" sz="16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111817" y="329710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订单交易</a:t>
            </a:r>
          </a:p>
        </p:txBody>
      </p:sp>
      <p:sp>
        <p:nvSpPr>
          <p:cNvPr id="33" name="椭圆 32"/>
          <p:cNvSpPr/>
          <p:nvPr/>
        </p:nvSpPr>
        <p:spPr>
          <a:xfrm>
            <a:off x="983775" y="4530267"/>
            <a:ext cx="1387867" cy="1387867"/>
          </a:xfrm>
          <a:prstGeom prst="ellipse">
            <a:avLst/>
          </a:prstGeom>
          <a:solidFill>
            <a:srgbClr val="00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1129068" y="4681516"/>
            <a:ext cx="1091325" cy="10913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351564" y="524199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rgbClr val="0096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订单</a:t>
            </a:r>
          </a:p>
        </p:txBody>
      </p:sp>
      <p:sp>
        <p:nvSpPr>
          <p:cNvPr id="36" name="椭圆 35"/>
          <p:cNvSpPr/>
          <p:nvPr/>
        </p:nvSpPr>
        <p:spPr>
          <a:xfrm>
            <a:off x="3427859" y="4530267"/>
            <a:ext cx="1387867" cy="1387867"/>
          </a:xfrm>
          <a:prstGeom prst="ellipse">
            <a:avLst/>
          </a:prstGeom>
          <a:solidFill>
            <a:srgbClr val="00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3573152" y="4681516"/>
            <a:ext cx="1091325" cy="10913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3795648" y="524199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rgbClr val="0096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票单</a:t>
            </a:r>
          </a:p>
        </p:txBody>
      </p:sp>
      <p:sp>
        <p:nvSpPr>
          <p:cNvPr id="39" name="椭圆 38"/>
          <p:cNvSpPr/>
          <p:nvPr/>
        </p:nvSpPr>
        <p:spPr>
          <a:xfrm>
            <a:off x="5024252" y="4530267"/>
            <a:ext cx="1387867" cy="1387867"/>
          </a:xfrm>
          <a:prstGeom prst="ellipse">
            <a:avLst/>
          </a:prstGeom>
          <a:solidFill>
            <a:srgbClr val="00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5169545" y="4681516"/>
            <a:ext cx="1091325" cy="10913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5392041" y="524199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rgbClr val="0096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记账</a:t>
            </a:r>
          </a:p>
        </p:txBody>
      </p:sp>
      <p:sp>
        <p:nvSpPr>
          <p:cNvPr id="42" name="椭圆 41"/>
          <p:cNvSpPr/>
          <p:nvPr/>
        </p:nvSpPr>
        <p:spPr>
          <a:xfrm>
            <a:off x="6620499" y="4530267"/>
            <a:ext cx="1387867" cy="1387867"/>
          </a:xfrm>
          <a:prstGeom prst="ellipse">
            <a:avLst/>
          </a:prstGeom>
          <a:solidFill>
            <a:srgbClr val="00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6765792" y="4681516"/>
            <a:ext cx="1091325" cy="10913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6988288" y="524199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rgbClr val="0096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支付</a:t>
            </a:r>
          </a:p>
        </p:txBody>
      </p:sp>
      <p:sp>
        <p:nvSpPr>
          <p:cNvPr id="45" name="椭圆 44"/>
          <p:cNvSpPr/>
          <p:nvPr/>
        </p:nvSpPr>
        <p:spPr>
          <a:xfrm>
            <a:off x="8221728" y="4530267"/>
            <a:ext cx="1387867" cy="1387867"/>
          </a:xfrm>
          <a:prstGeom prst="ellipse">
            <a:avLst/>
          </a:prstGeom>
          <a:solidFill>
            <a:srgbClr val="00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367021" y="4681516"/>
            <a:ext cx="1091325" cy="10913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8589517" y="524199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rgbClr val="0096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申报</a:t>
            </a:r>
          </a:p>
        </p:txBody>
      </p:sp>
      <p:sp>
        <p:nvSpPr>
          <p:cNvPr id="48" name="椭圆 47"/>
          <p:cNvSpPr/>
          <p:nvPr/>
        </p:nvSpPr>
        <p:spPr>
          <a:xfrm>
            <a:off x="9822957" y="4530267"/>
            <a:ext cx="1387867" cy="1387867"/>
          </a:xfrm>
          <a:prstGeom prst="ellipse">
            <a:avLst/>
          </a:prstGeom>
          <a:solidFill>
            <a:srgbClr val="00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968250" y="4681516"/>
            <a:ext cx="1091325" cy="109132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10190746" y="524199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rgbClr val="0096FF"/>
                </a:solidFill>
                <a:latin typeface="Microsoft YaHei" charset="-122"/>
                <a:ea typeface="Microsoft YaHei" charset="-122"/>
                <a:cs typeface="Microsoft YaHei" charset="-122"/>
              </a:rPr>
              <a:t>金融</a:t>
            </a:r>
          </a:p>
        </p:txBody>
      </p:sp>
      <p:sp>
        <p:nvSpPr>
          <p:cNvPr id="51" name="矩形 50"/>
          <p:cNvSpPr/>
          <p:nvPr/>
        </p:nvSpPr>
        <p:spPr>
          <a:xfrm>
            <a:off x="4728029" y="5164885"/>
            <a:ext cx="383177" cy="139337"/>
          </a:xfrm>
          <a:prstGeom prst="rect">
            <a:avLst/>
          </a:prstGeom>
          <a:solidFill>
            <a:srgbClr val="00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6332199" y="5164884"/>
            <a:ext cx="383177" cy="139337"/>
          </a:xfrm>
          <a:prstGeom prst="rect">
            <a:avLst/>
          </a:prstGeom>
          <a:solidFill>
            <a:srgbClr val="00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7903504" y="5164883"/>
            <a:ext cx="383177" cy="139337"/>
          </a:xfrm>
          <a:prstGeom prst="rect">
            <a:avLst/>
          </a:prstGeom>
          <a:solidFill>
            <a:srgbClr val="00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9504733" y="5164882"/>
            <a:ext cx="383177" cy="139337"/>
          </a:xfrm>
          <a:prstGeom prst="rect">
            <a:avLst/>
          </a:prstGeom>
          <a:solidFill>
            <a:srgbClr val="00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2567701" y="4826328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集 成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2571776" y="5342973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整 合</a:t>
            </a:r>
          </a:p>
        </p:txBody>
      </p:sp>
      <p:sp>
        <p:nvSpPr>
          <p:cNvPr id="57" name="矩形 56"/>
          <p:cNvSpPr/>
          <p:nvPr/>
        </p:nvSpPr>
        <p:spPr>
          <a:xfrm>
            <a:off x="2366133" y="5172322"/>
            <a:ext cx="1123441" cy="139337"/>
          </a:xfrm>
          <a:prstGeom prst="rect">
            <a:avLst/>
          </a:prstGeom>
          <a:solidFill>
            <a:srgbClr val="009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Freeform 28"/>
          <p:cNvSpPr>
            <a:spLocks noEditPoints="1"/>
          </p:cNvSpPr>
          <p:nvPr/>
        </p:nvSpPr>
        <p:spPr bwMode="auto">
          <a:xfrm>
            <a:off x="1484664" y="4820854"/>
            <a:ext cx="380129" cy="375638"/>
          </a:xfrm>
          <a:custGeom>
            <a:avLst/>
            <a:gdLst>
              <a:gd name="T0" fmla="*/ 145 w 149"/>
              <a:gd name="T1" fmla="*/ 101 h 148"/>
              <a:gd name="T2" fmla="*/ 145 w 149"/>
              <a:gd name="T3" fmla="*/ 111 h 148"/>
              <a:gd name="T4" fmla="*/ 72 w 149"/>
              <a:gd name="T5" fmla="*/ 147 h 148"/>
              <a:gd name="T6" fmla="*/ 1 w 149"/>
              <a:gd name="T7" fmla="*/ 103 h 148"/>
              <a:gd name="T8" fmla="*/ 24 w 149"/>
              <a:gd name="T9" fmla="*/ 90 h 148"/>
              <a:gd name="T10" fmla="*/ 1 w 149"/>
              <a:gd name="T11" fmla="*/ 71 h 148"/>
              <a:gd name="T12" fmla="*/ 24 w 149"/>
              <a:gd name="T13" fmla="*/ 58 h 148"/>
              <a:gd name="T14" fmla="*/ 1 w 149"/>
              <a:gd name="T15" fmla="*/ 40 h 148"/>
              <a:gd name="T16" fmla="*/ 72 w 149"/>
              <a:gd name="T17" fmla="*/ 1 h 148"/>
              <a:gd name="T18" fmla="*/ 145 w 149"/>
              <a:gd name="T19" fmla="*/ 37 h 148"/>
              <a:gd name="T20" fmla="*/ 145 w 149"/>
              <a:gd name="T21" fmla="*/ 47 h 148"/>
              <a:gd name="T22" fmla="*/ 145 w 149"/>
              <a:gd name="T23" fmla="*/ 69 h 148"/>
              <a:gd name="T24" fmla="*/ 145 w 149"/>
              <a:gd name="T25" fmla="*/ 79 h 148"/>
              <a:gd name="T26" fmla="*/ 130 w 149"/>
              <a:gd name="T27" fmla="*/ 106 h 148"/>
              <a:gd name="T28" fmla="*/ 113 w 149"/>
              <a:gd name="T29" fmla="*/ 96 h 148"/>
              <a:gd name="T30" fmla="*/ 75 w 149"/>
              <a:gd name="T31" fmla="*/ 116 h 148"/>
              <a:gd name="T32" fmla="*/ 74 w 149"/>
              <a:gd name="T33" fmla="*/ 116 h 148"/>
              <a:gd name="T34" fmla="*/ 74 w 149"/>
              <a:gd name="T35" fmla="*/ 116 h 148"/>
              <a:gd name="T36" fmla="*/ 73 w 149"/>
              <a:gd name="T37" fmla="*/ 116 h 148"/>
              <a:gd name="T38" fmla="*/ 72 w 149"/>
              <a:gd name="T39" fmla="*/ 115 h 148"/>
              <a:gd name="T40" fmla="*/ 18 w 149"/>
              <a:gd name="T41" fmla="*/ 106 h 148"/>
              <a:gd name="T42" fmla="*/ 130 w 149"/>
              <a:gd name="T43" fmla="*/ 106 h 148"/>
              <a:gd name="T44" fmla="*/ 74 w 149"/>
              <a:gd name="T45" fmla="*/ 104 h 148"/>
              <a:gd name="T46" fmla="*/ 113 w 149"/>
              <a:gd name="T47" fmla="*/ 64 h 148"/>
              <a:gd name="T48" fmla="*/ 75 w 149"/>
              <a:gd name="T49" fmla="*/ 84 h 148"/>
              <a:gd name="T50" fmla="*/ 74 w 149"/>
              <a:gd name="T51" fmla="*/ 84 h 148"/>
              <a:gd name="T52" fmla="*/ 74 w 149"/>
              <a:gd name="T53" fmla="*/ 84 h 148"/>
              <a:gd name="T54" fmla="*/ 73 w 149"/>
              <a:gd name="T55" fmla="*/ 84 h 148"/>
              <a:gd name="T56" fmla="*/ 72 w 149"/>
              <a:gd name="T57" fmla="*/ 84 h 148"/>
              <a:gd name="T58" fmla="*/ 18 w 149"/>
              <a:gd name="T59" fmla="*/ 74 h 148"/>
              <a:gd name="T60" fmla="*/ 74 w 149"/>
              <a:gd name="T61" fmla="*/ 72 h 148"/>
              <a:gd name="T62" fmla="*/ 130 w 149"/>
              <a:gd name="T63" fmla="*/ 42 h 148"/>
              <a:gd name="T64" fmla="*/ 18 w 149"/>
              <a:gd name="T65" fmla="*/ 42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9" h="148">
                <a:moveTo>
                  <a:pt x="124" y="90"/>
                </a:moveTo>
                <a:cubicBezTo>
                  <a:pt x="145" y="101"/>
                  <a:pt x="145" y="101"/>
                  <a:pt x="145" y="101"/>
                </a:cubicBezTo>
                <a:cubicBezTo>
                  <a:pt x="148" y="102"/>
                  <a:pt x="149" y="106"/>
                  <a:pt x="147" y="108"/>
                </a:cubicBezTo>
                <a:cubicBezTo>
                  <a:pt x="147" y="109"/>
                  <a:pt x="146" y="110"/>
                  <a:pt x="145" y="111"/>
                </a:cubicBezTo>
                <a:cubicBezTo>
                  <a:pt x="77" y="147"/>
                  <a:pt x="77" y="147"/>
                  <a:pt x="77" y="147"/>
                </a:cubicBezTo>
                <a:cubicBezTo>
                  <a:pt x="75" y="148"/>
                  <a:pt x="73" y="148"/>
                  <a:pt x="72" y="147"/>
                </a:cubicBezTo>
                <a:cubicBezTo>
                  <a:pt x="4" y="111"/>
                  <a:pt x="4" y="111"/>
                  <a:pt x="4" y="111"/>
                </a:cubicBezTo>
                <a:cubicBezTo>
                  <a:pt x="1" y="109"/>
                  <a:pt x="0" y="106"/>
                  <a:pt x="1" y="103"/>
                </a:cubicBezTo>
                <a:cubicBezTo>
                  <a:pt x="2" y="102"/>
                  <a:pt x="3" y="101"/>
                  <a:pt x="4" y="101"/>
                </a:cubicBezTo>
                <a:cubicBezTo>
                  <a:pt x="24" y="90"/>
                  <a:pt x="24" y="90"/>
                  <a:pt x="24" y="90"/>
                </a:cubicBezTo>
                <a:cubicBezTo>
                  <a:pt x="4" y="79"/>
                  <a:pt x="4" y="79"/>
                  <a:pt x="4" y="79"/>
                </a:cubicBezTo>
                <a:cubicBezTo>
                  <a:pt x="1" y="77"/>
                  <a:pt x="0" y="74"/>
                  <a:pt x="1" y="71"/>
                </a:cubicBezTo>
                <a:cubicBezTo>
                  <a:pt x="2" y="70"/>
                  <a:pt x="3" y="69"/>
                  <a:pt x="4" y="69"/>
                </a:cubicBezTo>
                <a:cubicBezTo>
                  <a:pt x="24" y="58"/>
                  <a:pt x="24" y="58"/>
                  <a:pt x="24" y="58"/>
                </a:cubicBezTo>
                <a:cubicBezTo>
                  <a:pt x="4" y="47"/>
                  <a:pt x="4" y="47"/>
                  <a:pt x="4" y="47"/>
                </a:cubicBezTo>
                <a:cubicBezTo>
                  <a:pt x="1" y="46"/>
                  <a:pt x="0" y="42"/>
                  <a:pt x="1" y="40"/>
                </a:cubicBezTo>
                <a:cubicBezTo>
                  <a:pt x="2" y="39"/>
                  <a:pt x="3" y="38"/>
                  <a:pt x="4" y="37"/>
                </a:cubicBezTo>
                <a:cubicBezTo>
                  <a:pt x="72" y="1"/>
                  <a:pt x="72" y="1"/>
                  <a:pt x="72" y="1"/>
                </a:cubicBezTo>
                <a:cubicBezTo>
                  <a:pt x="73" y="0"/>
                  <a:pt x="75" y="0"/>
                  <a:pt x="77" y="1"/>
                </a:cubicBezTo>
                <a:cubicBezTo>
                  <a:pt x="145" y="37"/>
                  <a:pt x="145" y="37"/>
                  <a:pt x="145" y="37"/>
                </a:cubicBezTo>
                <a:cubicBezTo>
                  <a:pt x="148" y="39"/>
                  <a:pt x="149" y="42"/>
                  <a:pt x="147" y="45"/>
                </a:cubicBezTo>
                <a:cubicBezTo>
                  <a:pt x="147" y="46"/>
                  <a:pt x="146" y="47"/>
                  <a:pt x="145" y="47"/>
                </a:cubicBezTo>
                <a:cubicBezTo>
                  <a:pt x="124" y="58"/>
                  <a:pt x="124" y="58"/>
                  <a:pt x="124" y="58"/>
                </a:cubicBezTo>
                <a:cubicBezTo>
                  <a:pt x="145" y="69"/>
                  <a:pt x="145" y="69"/>
                  <a:pt x="145" y="69"/>
                </a:cubicBezTo>
                <a:cubicBezTo>
                  <a:pt x="148" y="70"/>
                  <a:pt x="149" y="74"/>
                  <a:pt x="147" y="77"/>
                </a:cubicBezTo>
                <a:cubicBezTo>
                  <a:pt x="147" y="78"/>
                  <a:pt x="146" y="78"/>
                  <a:pt x="145" y="79"/>
                </a:cubicBezTo>
                <a:cubicBezTo>
                  <a:pt x="124" y="90"/>
                  <a:pt x="124" y="90"/>
                  <a:pt x="124" y="90"/>
                </a:cubicBezTo>
                <a:close/>
                <a:moveTo>
                  <a:pt x="130" y="106"/>
                </a:moveTo>
                <a:cubicBezTo>
                  <a:pt x="130" y="106"/>
                  <a:pt x="130" y="106"/>
                  <a:pt x="130" y="106"/>
                </a:cubicBezTo>
                <a:cubicBezTo>
                  <a:pt x="113" y="96"/>
                  <a:pt x="113" y="96"/>
                  <a:pt x="113" y="96"/>
                </a:cubicBezTo>
                <a:cubicBezTo>
                  <a:pt x="77" y="115"/>
                  <a:pt x="77" y="115"/>
                  <a:pt x="77" y="115"/>
                </a:cubicBezTo>
                <a:cubicBezTo>
                  <a:pt x="76" y="116"/>
                  <a:pt x="76" y="116"/>
                  <a:pt x="75" y="116"/>
                </a:cubicBezTo>
                <a:cubicBezTo>
                  <a:pt x="75" y="116"/>
                  <a:pt x="75" y="116"/>
                  <a:pt x="75" y="116"/>
                </a:cubicBezTo>
                <a:cubicBezTo>
                  <a:pt x="74" y="116"/>
                  <a:pt x="74" y="116"/>
                  <a:pt x="74" y="116"/>
                </a:cubicBezTo>
                <a:cubicBezTo>
                  <a:pt x="74" y="116"/>
                  <a:pt x="74" y="116"/>
                  <a:pt x="74" y="116"/>
                </a:cubicBezTo>
                <a:cubicBezTo>
                  <a:pt x="74" y="116"/>
                  <a:pt x="74" y="116"/>
                  <a:pt x="74" y="116"/>
                </a:cubicBezTo>
                <a:cubicBezTo>
                  <a:pt x="74" y="116"/>
                  <a:pt x="74" y="116"/>
                  <a:pt x="74" y="116"/>
                </a:cubicBezTo>
                <a:cubicBezTo>
                  <a:pt x="73" y="116"/>
                  <a:pt x="73" y="116"/>
                  <a:pt x="73" y="116"/>
                </a:cubicBezTo>
                <a:cubicBezTo>
                  <a:pt x="73" y="116"/>
                  <a:pt x="73" y="116"/>
                  <a:pt x="73" y="116"/>
                </a:cubicBezTo>
                <a:cubicBezTo>
                  <a:pt x="73" y="116"/>
                  <a:pt x="72" y="116"/>
                  <a:pt x="72" y="115"/>
                </a:cubicBezTo>
                <a:cubicBezTo>
                  <a:pt x="36" y="96"/>
                  <a:pt x="36" y="96"/>
                  <a:pt x="36" y="9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74" y="136"/>
                  <a:pt x="74" y="136"/>
                  <a:pt x="74" y="136"/>
                </a:cubicBezTo>
                <a:cubicBezTo>
                  <a:pt x="130" y="106"/>
                  <a:pt x="130" y="106"/>
                  <a:pt x="130" y="106"/>
                </a:cubicBezTo>
                <a:close/>
                <a:moveTo>
                  <a:pt x="74" y="104"/>
                </a:moveTo>
                <a:cubicBezTo>
                  <a:pt x="74" y="104"/>
                  <a:pt x="74" y="104"/>
                  <a:pt x="74" y="104"/>
                </a:cubicBezTo>
                <a:cubicBezTo>
                  <a:pt x="93" y="94"/>
                  <a:pt x="112" y="84"/>
                  <a:pt x="130" y="74"/>
                </a:cubicBezTo>
                <a:cubicBezTo>
                  <a:pt x="113" y="64"/>
                  <a:pt x="113" y="64"/>
                  <a:pt x="113" y="64"/>
                </a:cubicBezTo>
                <a:cubicBezTo>
                  <a:pt x="77" y="84"/>
                  <a:pt x="77" y="84"/>
                  <a:pt x="77" y="84"/>
                </a:cubicBezTo>
                <a:cubicBezTo>
                  <a:pt x="76" y="84"/>
                  <a:pt x="76" y="84"/>
                  <a:pt x="75" y="84"/>
                </a:cubicBezTo>
                <a:cubicBezTo>
                  <a:pt x="75" y="84"/>
                  <a:pt x="75" y="84"/>
                  <a:pt x="75" y="84"/>
                </a:cubicBezTo>
                <a:cubicBezTo>
                  <a:pt x="74" y="84"/>
                  <a:pt x="74" y="84"/>
                  <a:pt x="74" y="84"/>
                </a:cubicBezTo>
                <a:cubicBezTo>
                  <a:pt x="74" y="84"/>
                  <a:pt x="74" y="84"/>
                  <a:pt x="74" y="84"/>
                </a:cubicBezTo>
                <a:cubicBezTo>
                  <a:pt x="74" y="84"/>
                  <a:pt x="74" y="84"/>
                  <a:pt x="74" y="84"/>
                </a:cubicBezTo>
                <a:cubicBezTo>
                  <a:pt x="74" y="84"/>
                  <a:pt x="74" y="84"/>
                  <a:pt x="74" y="84"/>
                </a:cubicBezTo>
                <a:cubicBezTo>
                  <a:pt x="73" y="84"/>
                  <a:pt x="73" y="84"/>
                  <a:pt x="73" y="84"/>
                </a:cubicBezTo>
                <a:cubicBezTo>
                  <a:pt x="73" y="84"/>
                  <a:pt x="73" y="84"/>
                  <a:pt x="73" y="84"/>
                </a:cubicBezTo>
                <a:cubicBezTo>
                  <a:pt x="73" y="84"/>
                  <a:pt x="72" y="84"/>
                  <a:pt x="72" y="84"/>
                </a:cubicBezTo>
                <a:cubicBezTo>
                  <a:pt x="36" y="64"/>
                  <a:pt x="36" y="64"/>
                  <a:pt x="36" y="64"/>
                </a:cubicBezTo>
                <a:cubicBezTo>
                  <a:pt x="18" y="74"/>
                  <a:pt x="18" y="74"/>
                  <a:pt x="18" y="74"/>
                </a:cubicBezTo>
                <a:cubicBezTo>
                  <a:pt x="37" y="84"/>
                  <a:pt x="55" y="94"/>
                  <a:pt x="74" y="104"/>
                </a:cubicBezTo>
                <a:close/>
                <a:moveTo>
                  <a:pt x="74" y="72"/>
                </a:moveTo>
                <a:cubicBezTo>
                  <a:pt x="74" y="72"/>
                  <a:pt x="74" y="72"/>
                  <a:pt x="74" y="72"/>
                </a:cubicBezTo>
                <a:cubicBezTo>
                  <a:pt x="93" y="62"/>
                  <a:pt x="112" y="52"/>
                  <a:pt x="130" y="42"/>
                </a:cubicBezTo>
                <a:cubicBezTo>
                  <a:pt x="74" y="12"/>
                  <a:pt x="74" y="12"/>
                  <a:pt x="74" y="12"/>
                </a:cubicBezTo>
                <a:cubicBezTo>
                  <a:pt x="18" y="42"/>
                  <a:pt x="18" y="42"/>
                  <a:pt x="18" y="42"/>
                </a:cubicBezTo>
                <a:cubicBezTo>
                  <a:pt x="37" y="52"/>
                  <a:pt x="55" y="62"/>
                  <a:pt x="74" y="72"/>
                </a:cubicBezTo>
                <a:close/>
              </a:path>
            </a:pathLst>
          </a:custGeom>
          <a:solidFill>
            <a:srgbClr val="0096FF"/>
          </a:solidFill>
          <a:ln>
            <a:noFill/>
          </a:ln>
          <a:extLst>
            <a:ext uri="{91240B29-F687-4f45-9708-019B960494DF}">
              <a14:hiddenLine xmlns="" xmlns:p14="http://schemas.microsoft.com/office/powerpoint/2010/main" xmlns:mc="http://schemas.openxmlformats.org/markup-compatibility/2006"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Freeform 22"/>
          <p:cNvSpPr>
            <a:spLocks noEditPoints="1"/>
          </p:cNvSpPr>
          <p:nvPr/>
        </p:nvSpPr>
        <p:spPr bwMode="auto">
          <a:xfrm>
            <a:off x="3965629" y="4839048"/>
            <a:ext cx="306367" cy="352220"/>
          </a:xfrm>
          <a:custGeom>
            <a:avLst/>
            <a:gdLst>
              <a:gd name="T0" fmla="*/ 27 w 110"/>
              <a:gd name="T1" fmla="*/ 90 h 126"/>
              <a:gd name="T2" fmla="*/ 27 w 110"/>
              <a:gd name="T3" fmla="*/ 96 h 126"/>
              <a:gd name="T4" fmla="*/ 86 w 110"/>
              <a:gd name="T5" fmla="*/ 93 h 126"/>
              <a:gd name="T6" fmla="*/ 24 w 110"/>
              <a:gd name="T7" fmla="*/ 52 h 126"/>
              <a:gd name="T8" fmla="*/ 27 w 110"/>
              <a:gd name="T9" fmla="*/ 55 h 126"/>
              <a:gd name="T10" fmla="*/ 86 w 110"/>
              <a:gd name="T11" fmla="*/ 52 h 126"/>
              <a:gd name="T12" fmla="*/ 27 w 110"/>
              <a:gd name="T13" fmla="*/ 49 h 126"/>
              <a:gd name="T14" fmla="*/ 109 w 110"/>
              <a:gd name="T15" fmla="*/ 36 h 126"/>
              <a:gd name="T16" fmla="*/ 74 w 110"/>
              <a:gd name="T17" fmla="*/ 1 h 126"/>
              <a:gd name="T18" fmla="*/ 13 w 110"/>
              <a:gd name="T19" fmla="*/ 0 h 126"/>
              <a:gd name="T20" fmla="*/ 0 w 110"/>
              <a:gd name="T21" fmla="*/ 13 h 126"/>
              <a:gd name="T22" fmla="*/ 4 w 110"/>
              <a:gd name="T23" fmla="*/ 122 h 126"/>
              <a:gd name="T24" fmla="*/ 13 w 110"/>
              <a:gd name="T25" fmla="*/ 126 h 126"/>
              <a:gd name="T26" fmla="*/ 106 w 110"/>
              <a:gd name="T27" fmla="*/ 122 h 126"/>
              <a:gd name="T28" fmla="*/ 110 w 110"/>
              <a:gd name="T29" fmla="*/ 113 h 126"/>
              <a:gd name="T30" fmla="*/ 109 w 110"/>
              <a:gd name="T31" fmla="*/ 36 h 126"/>
              <a:gd name="T32" fmla="*/ 73 w 110"/>
              <a:gd name="T33" fmla="*/ 14 h 126"/>
              <a:gd name="T34" fmla="*/ 79 w 110"/>
              <a:gd name="T35" fmla="*/ 37 h 126"/>
              <a:gd name="T36" fmla="*/ 75 w 110"/>
              <a:gd name="T37" fmla="*/ 35 h 126"/>
              <a:gd name="T38" fmla="*/ 73 w 110"/>
              <a:gd name="T39" fmla="*/ 14 h 126"/>
              <a:gd name="T40" fmla="*/ 101 w 110"/>
              <a:gd name="T41" fmla="*/ 113 h 126"/>
              <a:gd name="T42" fmla="*/ 100 w 110"/>
              <a:gd name="T43" fmla="*/ 115 h 126"/>
              <a:gd name="T44" fmla="*/ 13 w 110"/>
              <a:gd name="T45" fmla="*/ 116 h 126"/>
              <a:gd name="T46" fmla="*/ 10 w 110"/>
              <a:gd name="T47" fmla="*/ 113 h 126"/>
              <a:gd name="T48" fmla="*/ 11 w 110"/>
              <a:gd name="T49" fmla="*/ 10 h 126"/>
              <a:gd name="T50" fmla="*/ 68 w 110"/>
              <a:gd name="T51" fmla="*/ 9 h 126"/>
              <a:gd name="T52" fmla="*/ 71 w 110"/>
              <a:gd name="T53" fmla="*/ 39 h 126"/>
              <a:gd name="T54" fmla="*/ 79 w 110"/>
              <a:gd name="T55" fmla="*/ 43 h 126"/>
              <a:gd name="T56" fmla="*/ 101 w 110"/>
              <a:gd name="T57" fmla="*/ 113 h 126"/>
              <a:gd name="T58" fmla="*/ 83 w 110"/>
              <a:gd name="T59" fmla="*/ 70 h 126"/>
              <a:gd name="T60" fmla="*/ 24 w 110"/>
              <a:gd name="T61" fmla="*/ 73 h 126"/>
              <a:gd name="T62" fmla="*/ 83 w 110"/>
              <a:gd name="T63" fmla="*/ 76 h 126"/>
              <a:gd name="T64" fmla="*/ 83 w 110"/>
              <a:gd name="T65" fmla="*/ 70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0" h="126">
                <a:moveTo>
                  <a:pt x="83" y="90"/>
                </a:moveTo>
                <a:cubicBezTo>
                  <a:pt x="27" y="90"/>
                  <a:pt x="27" y="90"/>
                  <a:pt x="27" y="90"/>
                </a:cubicBezTo>
                <a:cubicBezTo>
                  <a:pt x="25" y="90"/>
                  <a:pt x="24" y="92"/>
                  <a:pt x="24" y="93"/>
                </a:cubicBezTo>
                <a:cubicBezTo>
                  <a:pt x="24" y="95"/>
                  <a:pt x="25" y="96"/>
                  <a:pt x="27" y="96"/>
                </a:cubicBezTo>
                <a:cubicBezTo>
                  <a:pt x="83" y="96"/>
                  <a:pt x="83" y="96"/>
                  <a:pt x="83" y="96"/>
                </a:cubicBezTo>
                <a:cubicBezTo>
                  <a:pt x="85" y="96"/>
                  <a:pt x="86" y="95"/>
                  <a:pt x="86" y="93"/>
                </a:cubicBezTo>
                <a:cubicBezTo>
                  <a:pt x="86" y="92"/>
                  <a:pt x="85" y="90"/>
                  <a:pt x="83" y="90"/>
                </a:cubicBezTo>
                <a:close/>
                <a:moveTo>
                  <a:pt x="24" y="52"/>
                </a:moveTo>
                <a:cubicBezTo>
                  <a:pt x="24" y="52"/>
                  <a:pt x="24" y="52"/>
                  <a:pt x="24" y="52"/>
                </a:cubicBezTo>
                <a:cubicBezTo>
                  <a:pt x="24" y="54"/>
                  <a:pt x="25" y="55"/>
                  <a:pt x="27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5" y="55"/>
                  <a:pt x="86" y="54"/>
                  <a:pt x="86" y="52"/>
                </a:cubicBezTo>
                <a:cubicBezTo>
                  <a:pt x="86" y="51"/>
                  <a:pt x="85" y="49"/>
                  <a:pt x="83" y="49"/>
                </a:cubicBezTo>
                <a:cubicBezTo>
                  <a:pt x="27" y="49"/>
                  <a:pt x="27" y="49"/>
                  <a:pt x="27" y="49"/>
                </a:cubicBezTo>
                <a:cubicBezTo>
                  <a:pt x="25" y="49"/>
                  <a:pt x="24" y="51"/>
                  <a:pt x="24" y="52"/>
                </a:cubicBezTo>
                <a:close/>
                <a:moveTo>
                  <a:pt x="109" y="36"/>
                </a:moveTo>
                <a:cubicBezTo>
                  <a:pt x="109" y="36"/>
                  <a:pt x="109" y="36"/>
                  <a:pt x="109" y="36"/>
                </a:cubicBezTo>
                <a:cubicBezTo>
                  <a:pt x="74" y="1"/>
                  <a:pt x="74" y="1"/>
                  <a:pt x="74" y="1"/>
                </a:cubicBezTo>
                <a:cubicBezTo>
                  <a:pt x="73" y="0"/>
                  <a:pt x="72" y="0"/>
                  <a:pt x="70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9" y="0"/>
                  <a:pt x="6" y="1"/>
                  <a:pt x="4" y="3"/>
                </a:cubicBezTo>
                <a:cubicBezTo>
                  <a:pt x="1" y="6"/>
                  <a:pt x="0" y="9"/>
                  <a:pt x="0" y="13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16"/>
                  <a:pt x="1" y="120"/>
                  <a:pt x="4" y="122"/>
                </a:cubicBezTo>
                <a:cubicBezTo>
                  <a:pt x="4" y="122"/>
                  <a:pt x="4" y="122"/>
                  <a:pt x="4" y="122"/>
                </a:cubicBezTo>
                <a:cubicBezTo>
                  <a:pt x="6" y="124"/>
                  <a:pt x="9" y="126"/>
                  <a:pt x="13" y="126"/>
                </a:cubicBezTo>
                <a:cubicBezTo>
                  <a:pt x="97" y="126"/>
                  <a:pt x="97" y="126"/>
                  <a:pt x="97" y="126"/>
                </a:cubicBezTo>
                <a:cubicBezTo>
                  <a:pt x="101" y="126"/>
                  <a:pt x="104" y="124"/>
                  <a:pt x="106" y="122"/>
                </a:cubicBezTo>
                <a:cubicBezTo>
                  <a:pt x="107" y="122"/>
                  <a:pt x="107" y="122"/>
                  <a:pt x="107" y="122"/>
                </a:cubicBezTo>
                <a:cubicBezTo>
                  <a:pt x="109" y="120"/>
                  <a:pt x="110" y="116"/>
                  <a:pt x="110" y="113"/>
                </a:cubicBezTo>
                <a:cubicBezTo>
                  <a:pt x="110" y="40"/>
                  <a:pt x="110" y="40"/>
                  <a:pt x="110" y="40"/>
                </a:cubicBezTo>
                <a:cubicBezTo>
                  <a:pt x="110" y="38"/>
                  <a:pt x="110" y="37"/>
                  <a:pt x="109" y="36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96" y="37"/>
                  <a:pt x="96" y="37"/>
                  <a:pt x="96" y="37"/>
                </a:cubicBezTo>
                <a:cubicBezTo>
                  <a:pt x="79" y="37"/>
                  <a:pt x="79" y="37"/>
                  <a:pt x="79" y="37"/>
                </a:cubicBezTo>
                <a:cubicBezTo>
                  <a:pt x="77" y="37"/>
                  <a:pt x="76" y="36"/>
                  <a:pt x="75" y="35"/>
                </a:cubicBezTo>
                <a:cubicBezTo>
                  <a:pt x="75" y="35"/>
                  <a:pt x="75" y="35"/>
                  <a:pt x="75" y="35"/>
                </a:cubicBezTo>
                <a:cubicBezTo>
                  <a:pt x="74" y="34"/>
                  <a:pt x="73" y="33"/>
                  <a:pt x="73" y="31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101" y="113"/>
                </a:moveTo>
                <a:cubicBezTo>
                  <a:pt x="101" y="113"/>
                  <a:pt x="101" y="113"/>
                  <a:pt x="101" y="113"/>
                </a:cubicBezTo>
                <a:cubicBezTo>
                  <a:pt x="101" y="114"/>
                  <a:pt x="100" y="115"/>
                  <a:pt x="100" y="115"/>
                </a:cubicBezTo>
                <a:cubicBezTo>
                  <a:pt x="100" y="115"/>
                  <a:pt x="100" y="115"/>
                  <a:pt x="100" y="115"/>
                </a:cubicBezTo>
                <a:cubicBezTo>
                  <a:pt x="99" y="116"/>
                  <a:pt x="98" y="116"/>
                  <a:pt x="97" y="116"/>
                </a:cubicBezTo>
                <a:cubicBezTo>
                  <a:pt x="13" y="116"/>
                  <a:pt x="13" y="116"/>
                  <a:pt x="13" y="116"/>
                </a:cubicBezTo>
                <a:cubicBezTo>
                  <a:pt x="12" y="116"/>
                  <a:pt x="11" y="116"/>
                  <a:pt x="11" y="115"/>
                </a:cubicBezTo>
                <a:cubicBezTo>
                  <a:pt x="10" y="115"/>
                  <a:pt x="10" y="114"/>
                  <a:pt x="10" y="113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0"/>
                </a:cubicBezTo>
                <a:cubicBezTo>
                  <a:pt x="11" y="10"/>
                  <a:pt x="12" y="9"/>
                  <a:pt x="13" y="9"/>
                </a:cubicBezTo>
                <a:cubicBezTo>
                  <a:pt x="68" y="9"/>
                  <a:pt x="68" y="9"/>
                  <a:pt x="68" y="9"/>
                </a:cubicBezTo>
                <a:cubicBezTo>
                  <a:pt x="68" y="31"/>
                  <a:pt x="68" y="31"/>
                  <a:pt x="68" y="31"/>
                </a:cubicBezTo>
                <a:cubicBezTo>
                  <a:pt x="68" y="34"/>
                  <a:pt x="69" y="37"/>
                  <a:pt x="71" y="39"/>
                </a:cubicBezTo>
                <a:cubicBezTo>
                  <a:pt x="71" y="39"/>
                  <a:pt x="71" y="39"/>
                  <a:pt x="71" y="39"/>
                </a:cubicBezTo>
                <a:cubicBezTo>
                  <a:pt x="73" y="41"/>
                  <a:pt x="75" y="43"/>
                  <a:pt x="79" y="43"/>
                </a:cubicBezTo>
                <a:cubicBezTo>
                  <a:pt x="101" y="43"/>
                  <a:pt x="101" y="43"/>
                  <a:pt x="101" y="43"/>
                </a:cubicBezTo>
                <a:cubicBezTo>
                  <a:pt x="101" y="113"/>
                  <a:pt x="101" y="113"/>
                  <a:pt x="101" y="113"/>
                </a:cubicBezTo>
                <a:close/>
                <a:moveTo>
                  <a:pt x="83" y="70"/>
                </a:moveTo>
                <a:cubicBezTo>
                  <a:pt x="83" y="70"/>
                  <a:pt x="83" y="70"/>
                  <a:pt x="83" y="70"/>
                </a:cubicBezTo>
                <a:cubicBezTo>
                  <a:pt x="27" y="70"/>
                  <a:pt x="27" y="70"/>
                  <a:pt x="27" y="70"/>
                </a:cubicBezTo>
                <a:cubicBezTo>
                  <a:pt x="25" y="70"/>
                  <a:pt x="24" y="71"/>
                  <a:pt x="24" y="73"/>
                </a:cubicBezTo>
                <a:cubicBezTo>
                  <a:pt x="24" y="74"/>
                  <a:pt x="25" y="76"/>
                  <a:pt x="27" y="76"/>
                </a:cubicBezTo>
                <a:cubicBezTo>
                  <a:pt x="83" y="76"/>
                  <a:pt x="83" y="76"/>
                  <a:pt x="83" y="76"/>
                </a:cubicBezTo>
                <a:cubicBezTo>
                  <a:pt x="85" y="76"/>
                  <a:pt x="86" y="74"/>
                  <a:pt x="86" y="73"/>
                </a:cubicBezTo>
                <a:cubicBezTo>
                  <a:pt x="86" y="71"/>
                  <a:pt x="85" y="70"/>
                  <a:pt x="83" y="70"/>
                </a:cubicBezTo>
                <a:close/>
              </a:path>
            </a:pathLst>
          </a:custGeom>
          <a:solidFill>
            <a:srgbClr val="0096FF"/>
          </a:solidFill>
          <a:ln>
            <a:noFill/>
          </a:ln>
          <a:extLst>
            <a:ext uri="{91240B29-F687-4f45-9708-019B960494DF}">
              <a14:hiddenLine xmlns="" xmlns:p14="http://schemas.microsoft.com/office/powerpoint/2010/main" xmlns:mc="http://schemas.openxmlformats.org/markup-compatibility/2006"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4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0" name="Freeform 14"/>
          <p:cNvSpPr/>
          <p:nvPr/>
        </p:nvSpPr>
        <p:spPr bwMode="auto">
          <a:xfrm>
            <a:off x="5574681" y="4839048"/>
            <a:ext cx="327615" cy="354705"/>
          </a:xfrm>
          <a:custGeom>
            <a:avLst/>
            <a:gdLst>
              <a:gd name="T0" fmla="*/ 4 w 92"/>
              <a:gd name="T1" fmla="*/ 100 h 100"/>
              <a:gd name="T2" fmla="*/ 1 w 92"/>
              <a:gd name="T3" fmla="*/ 100 h 100"/>
              <a:gd name="T4" fmla="*/ 0 w 92"/>
              <a:gd name="T5" fmla="*/ 97 h 100"/>
              <a:gd name="T6" fmla="*/ 5 w 92"/>
              <a:gd name="T7" fmla="*/ 56 h 100"/>
              <a:gd name="T8" fmla="*/ 6 w 92"/>
              <a:gd name="T9" fmla="*/ 54 h 100"/>
              <a:gd name="T10" fmla="*/ 56 w 92"/>
              <a:gd name="T11" fmla="*/ 3 h 100"/>
              <a:gd name="T12" fmla="*/ 70 w 92"/>
              <a:gd name="T13" fmla="*/ 3 h 100"/>
              <a:gd name="T14" fmla="*/ 88 w 92"/>
              <a:gd name="T15" fmla="*/ 22 h 100"/>
              <a:gd name="T16" fmla="*/ 88 w 92"/>
              <a:gd name="T17" fmla="*/ 35 h 100"/>
              <a:gd name="T18" fmla="*/ 52 w 92"/>
              <a:gd name="T19" fmla="*/ 72 h 100"/>
              <a:gd name="T20" fmla="*/ 49 w 92"/>
              <a:gd name="T21" fmla="*/ 73 h 100"/>
              <a:gd name="T22" fmla="*/ 31 w 92"/>
              <a:gd name="T23" fmla="*/ 73 h 100"/>
              <a:gd name="T24" fmla="*/ 28 w 92"/>
              <a:gd name="T25" fmla="*/ 70 h 100"/>
              <a:gd name="T26" fmla="*/ 28 w 92"/>
              <a:gd name="T27" fmla="*/ 51 h 100"/>
              <a:gd name="T28" fmla="*/ 29 w 92"/>
              <a:gd name="T29" fmla="*/ 49 h 100"/>
              <a:gd name="T30" fmla="*/ 56 w 92"/>
              <a:gd name="T31" fmla="*/ 22 h 100"/>
              <a:gd name="T32" fmla="*/ 61 w 92"/>
              <a:gd name="T33" fmla="*/ 22 h 100"/>
              <a:gd name="T34" fmla="*/ 61 w 92"/>
              <a:gd name="T35" fmla="*/ 26 h 100"/>
              <a:gd name="T36" fmla="*/ 34 w 92"/>
              <a:gd name="T37" fmla="*/ 53 h 100"/>
              <a:gd name="T38" fmla="*/ 34 w 92"/>
              <a:gd name="T39" fmla="*/ 67 h 100"/>
              <a:gd name="T40" fmla="*/ 48 w 92"/>
              <a:gd name="T41" fmla="*/ 67 h 100"/>
              <a:gd name="T42" fmla="*/ 84 w 92"/>
              <a:gd name="T43" fmla="*/ 31 h 100"/>
              <a:gd name="T44" fmla="*/ 84 w 92"/>
              <a:gd name="T45" fmla="*/ 26 h 100"/>
              <a:gd name="T46" fmla="*/ 65 w 92"/>
              <a:gd name="T47" fmla="*/ 8 h 100"/>
              <a:gd name="T48" fmla="*/ 61 w 92"/>
              <a:gd name="T49" fmla="*/ 8 h 100"/>
              <a:gd name="T50" fmla="*/ 11 w 92"/>
              <a:gd name="T51" fmla="*/ 58 h 100"/>
              <a:gd name="T52" fmla="*/ 7 w 92"/>
              <a:gd name="T53" fmla="*/ 94 h 100"/>
              <a:gd name="T54" fmla="*/ 43 w 92"/>
              <a:gd name="T55" fmla="*/ 90 h 100"/>
              <a:gd name="T56" fmla="*/ 84 w 92"/>
              <a:gd name="T57" fmla="*/ 49 h 100"/>
              <a:gd name="T58" fmla="*/ 88 w 92"/>
              <a:gd name="T59" fmla="*/ 49 h 100"/>
              <a:gd name="T60" fmla="*/ 88 w 92"/>
              <a:gd name="T61" fmla="*/ 54 h 100"/>
              <a:gd name="T62" fmla="*/ 47 w 92"/>
              <a:gd name="T63" fmla="*/ 95 h 100"/>
              <a:gd name="T64" fmla="*/ 45 w 92"/>
              <a:gd name="T65" fmla="*/ 96 h 100"/>
              <a:gd name="T66" fmla="*/ 4 w 92"/>
              <a:gd name="T67" fmla="*/ 100 h 100"/>
              <a:gd name="T68" fmla="*/ 4 w 92"/>
              <a:gd name="T69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2" h="100">
                <a:moveTo>
                  <a:pt x="4" y="100"/>
                </a:moveTo>
                <a:cubicBezTo>
                  <a:pt x="3" y="100"/>
                  <a:pt x="2" y="100"/>
                  <a:pt x="1" y="100"/>
                </a:cubicBezTo>
                <a:cubicBezTo>
                  <a:pt x="1" y="99"/>
                  <a:pt x="0" y="98"/>
                  <a:pt x="0" y="97"/>
                </a:cubicBezTo>
                <a:cubicBezTo>
                  <a:pt x="5" y="56"/>
                  <a:pt x="5" y="56"/>
                  <a:pt x="5" y="56"/>
                </a:cubicBezTo>
                <a:cubicBezTo>
                  <a:pt x="5" y="55"/>
                  <a:pt x="5" y="54"/>
                  <a:pt x="6" y="54"/>
                </a:cubicBezTo>
                <a:cubicBezTo>
                  <a:pt x="56" y="3"/>
                  <a:pt x="56" y="3"/>
                  <a:pt x="56" y="3"/>
                </a:cubicBezTo>
                <a:cubicBezTo>
                  <a:pt x="60" y="0"/>
                  <a:pt x="66" y="0"/>
                  <a:pt x="70" y="3"/>
                </a:cubicBezTo>
                <a:cubicBezTo>
                  <a:pt x="88" y="22"/>
                  <a:pt x="88" y="22"/>
                  <a:pt x="88" y="22"/>
                </a:cubicBezTo>
                <a:cubicBezTo>
                  <a:pt x="92" y="25"/>
                  <a:pt x="92" y="32"/>
                  <a:pt x="88" y="35"/>
                </a:cubicBezTo>
                <a:cubicBezTo>
                  <a:pt x="52" y="72"/>
                  <a:pt x="52" y="72"/>
                  <a:pt x="52" y="72"/>
                </a:cubicBezTo>
                <a:cubicBezTo>
                  <a:pt x="51" y="73"/>
                  <a:pt x="50" y="73"/>
                  <a:pt x="49" y="73"/>
                </a:cubicBezTo>
                <a:cubicBezTo>
                  <a:pt x="31" y="73"/>
                  <a:pt x="31" y="73"/>
                  <a:pt x="31" y="73"/>
                </a:cubicBezTo>
                <a:cubicBezTo>
                  <a:pt x="29" y="73"/>
                  <a:pt x="28" y="72"/>
                  <a:pt x="28" y="70"/>
                </a:cubicBezTo>
                <a:cubicBezTo>
                  <a:pt x="28" y="51"/>
                  <a:pt x="28" y="51"/>
                  <a:pt x="28" y="51"/>
                </a:cubicBezTo>
                <a:cubicBezTo>
                  <a:pt x="28" y="51"/>
                  <a:pt x="28" y="50"/>
                  <a:pt x="29" y="49"/>
                </a:cubicBezTo>
                <a:cubicBezTo>
                  <a:pt x="56" y="22"/>
                  <a:pt x="56" y="22"/>
                  <a:pt x="56" y="22"/>
                </a:cubicBezTo>
                <a:cubicBezTo>
                  <a:pt x="58" y="20"/>
                  <a:pt x="60" y="20"/>
                  <a:pt x="61" y="22"/>
                </a:cubicBezTo>
                <a:cubicBezTo>
                  <a:pt x="62" y="23"/>
                  <a:pt x="62" y="25"/>
                  <a:pt x="61" y="26"/>
                </a:cubicBezTo>
                <a:cubicBezTo>
                  <a:pt x="34" y="53"/>
                  <a:pt x="34" y="53"/>
                  <a:pt x="34" y="53"/>
                </a:cubicBezTo>
                <a:cubicBezTo>
                  <a:pt x="34" y="67"/>
                  <a:pt x="34" y="67"/>
                  <a:pt x="34" y="67"/>
                </a:cubicBezTo>
                <a:cubicBezTo>
                  <a:pt x="48" y="67"/>
                  <a:pt x="48" y="67"/>
                  <a:pt x="48" y="67"/>
                </a:cubicBezTo>
                <a:cubicBezTo>
                  <a:pt x="84" y="31"/>
                  <a:pt x="84" y="31"/>
                  <a:pt x="84" y="31"/>
                </a:cubicBezTo>
                <a:cubicBezTo>
                  <a:pt x="85" y="30"/>
                  <a:pt x="85" y="28"/>
                  <a:pt x="84" y="26"/>
                </a:cubicBezTo>
                <a:cubicBezTo>
                  <a:pt x="65" y="8"/>
                  <a:pt x="65" y="8"/>
                  <a:pt x="65" y="8"/>
                </a:cubicBezTo>
                <a:cubicBezTo>
                  <a:pt x="64" y="7"/>
                  <a:pt x="62" y="7"/>
                  <a:pt x="61" y="8"/>
                </a:cubicBezTo>
                <a:cubicBezTo>
                  <a:pt x="11" y="58"/>
                  <a:pt x="11" y="58"/>
                  <a:pt x="11" y="58"/>
                </a:cubicBezTo>
                <a:cubicBezTo>
                  <a:pt x="7" y="94"/>
                  <a:pt x="7" y="94"/>
                  <a:pt x="7" y="94"/>
                </a:cubicBezTo>
                <a:cubicBezTo>
                  <a:pt x="43" y="90"/>
                  <a:pt x="43" y="90"/>
                  <a:pt x="43" y="90"/>
                </a:cubicBezTo>
                <a:cubicBezTo>
                  <a:pt x="84" y="49"/>
                  <a:pt x="84" y="49"/>
                  <a:pt x="84" y="49"/>
                </a:cubicBezTo>
                <a:cubicBezTo>
                  <a:pt x="85" y="48"/>
                  <a:pt x="87" y="48"/>
                  <a:pt x="88" y="49"/>
                </a:cubicBezTo>
                <a:cubicBezTo>
                  <a:pt x="90" y="50"/>
                  <a:pt x="90" y="52"/>
                  <a:pt x="88" y="54"/>
                </a:cubicBezTo>
                <a:cubicBezTo>
                  <a:pt x="47" y="95"/>
                  <a:pt x="47" y="95"/>
                  <a:pt x="47" y="95"/>
                </a:cubicBezTo>
                <a:cubicBezTo>
                  <a:pt x="47" y="95"/>
                  <a:pt x="46" y="96"/>
                  <a:pt x="45" y="96"/>
                </a:cubicBezTo>
                <a:cubicBezTo>
                  <a:pt x="4" y="100"/>
                  <a:pt x="4" y="100"/>
                  <a:pt x="4" y="100"/>
                </a:cubicBezTo>
                <a:cubicBezTo>
                  <a:pt x="4" y="100"/>
                  <a:pt x="4" y="100"/>
                  <a:pt x="4" y="100"/>
                </a:cubicBezTo>
                <a:close/>
              </a:path>
            </a:pathLst>
          </a:custGeom>
          <a:solidFill>
            <a:srgbClr val="0096FF"/>
          </a:solidFill>
          <a:ln>
            <a:noFill/>
          </a:ln>
        </p:spPr>
        <p:txBody>
          <a:bodyPr/>
          <a:lstStyle/>
          <a:p>
            <a:endParaRPr lang="zh-CN" altLang="en-US" sz="3600">
              <a:solidFill>
                <a:prstClr val="black"/>
              </a:solidFill>
            </a:endParaRPr>
          </a:p>
        </p:txBody>
      </p:sp>
      <p:sp>
        <p:nvSpPr>
          <p:cNvPr id="61" name="Freeform 13"/>
          <p:cNvSpPr>
            <a:spLocks noEditPoints="1"/>
          </p:cNvSpPr>
          <p:nvPr/>
        </p:nvSpPr>
        <p:spPr bwMode="auto">
          <a:xfrm>
            <a:off x="7148275" y="4839048"/>
            <a:ext cx="312987" cy="352220"/>
          </a:xfrm>
          <a:custGeom>
            <a:avLst/>
            <a:gdLst>
              <a:gd name="T0" fmla="*/ 85 w 91"/>
              <a:gd name="T1" fmla="*/ 0 h 103"/>
              <a:gd name="T2" fmla="*/ 7 w 91"/>
              <a:gd name="T3" fmla="*/ 0 h 103"/>
              <a:gd name="T4" fmla="*/ 0 w 91"/>
              <a:gd name="T5" fmla="*/ 6 h 103"/>
              <a:gd name="T6" fmla="*/ 0 w 91"/>
              <a:gd name="T7" fmla="*/ 97 h 103"/>
              <a:gd name="T8" fmla="*/ 7 w 91"/>
              <a:gd name="T9" fmla="*/ 103 h 103"/>
              <a:gd name="T10" fmla="*/ 85 w 91"/>
              <a:gd name="T11" fmla="*/ 103 h 103"/>
              <a:gd name="T12" fmla="*/ 91 w 91"/>
              <a:gd name="T13" fmla="*/ 97 h 103"/>
              <a:gd name="T14" fmla="*/ 91 w 91"/>
              <a:gd name="T15" fmla="*/ 6 h 103"/>
              <a:gd name="T16" fmla="*/ 85 w 91"/>
              <a:gd name="T17" fmla="*/ 0 h 103"/>
              <a:gd name="T18" fmla="*/ 13 w 91"/>
              <a:gd name="T19" fmla="*/ 6 h 103"/>
              <a:gd name="T20" fmla="*/ 20 w 91"/>
              <a:gd name="T21" fmla="*/ 13 h 103"/>
              <a:gd name="T22" fmla="*/ 13 w 91"/>
              <a:gd name="T23" fmla="*/ 19 h 103"/>
              <a:gd name="T24" fmla="*/ 7 w 91"/>
              <a:gd name="T25" fmla="*/ 13 h 103"/>
              <a:gd name="T26" fmla="*/ 13 w 91"/>
              <a:gd name="T27" fmla="*/ 6 h 103"/>
              <a:gd name="T28" fmla="*/ 85 w 91"/>
              <a:gd name="T29" fmla="*/ 97 h 103"/>
              <a:gd name="T30" fmla="*/ 7 w 91"/>
              <a:gd name="T31" fmla="*/ 97 h 103"/>
              <a:gd name="T32" fmla="*/ 7 w 91"/>
              <a:gd name="T33" fmla="*/ 26 h 103"/>
              <a:gd name="T34" fmla="*/ 85 w 91"/>
              <a:gd name="T35" fmla="*/ 26 h 103"/>
              <a:gd name="T36" fmla="*/ 85 w 91"/>
              <a:gd name="T37" fmla="*/ 97 h 103"/>
              <a:gd name="T38" fmla="*/ 78 w 91"/>
              <a:gd name="T39" fmla="*/ 19 h 103"/>
              <a:gd name="T40" fmla="*/ 72 w 91"/>
              <a:gd name="T41" fmla="*/ 13 h 103"/>
              <a:gd name="T42" fmla="*/ 78 w 91"/>
              <a:gd name="T43" fmla="*/ 6 h 103"/>
              <a:gd name="T44" fmla="*/ 85 w 91"/>
              <a:gd name="T45" fmla="*/ 13 h 103"/>
              <a:gd name="T46" fmla="*/ 78 w 91"/>
              <a:gd name="T47" fmla="*/ 19 h 103"/>
              <a:gd name="T48" fmla="*/ 13 w 91"/>
              <a:gd name="T49" fmla="*/ 42 h 103"/>
              <a:gd name="T50" fmla="*/ 17 w 91"/>
              <a:gd name="T51" fmla="*/ 39 h 103"/>
              <a:gd name="T52" fmla="*/ 75 w 91"/>
              <a:gd name="T53" fmla="*/ 39 h 103"/>
              <a:gd name="T54" fmla="*/ 78 w 91"/>
              <a:gd name="T55" fmla="*/ 42 h 103"/>
              <a:gd name="T56" fmla="*/ 75 w 91"/>
              <a:gd name="T57" fmla="*/ 45 h 103"/>
              <a:gd name="T58" fmla="*/ 17 w 91"/>
              <a:gd name="T59" fmla="*/ 45 h 103"/>
              <a:gd name="T60" fmla="*/ 13 w 91"/>
              <a:gd name="T61" fmla="*/ 42 h 103"/>
              <a:gd name="T62" fmla="*/ 13 w 91"/>
              <a:gd name="T63" fmla="*/ 61 h 103"/>
              <a:gd name="T64" fmla="*/ 17 w 91"/>
              <a:gd name="T65" fmla="*/ 58 h 103"/>
              <a:gd name="T66" fmla="*/ 75 w 91"/>
              <a:gd name="T67" fmla="*/ 58 h 103"/>
              <a:gd name="T68" fmla="*/ 78 w 91"/>
              <a:gd name="T69" fmla="*/ 61 h 103"/>
              <a:gd name="T70" fmla="*/ 75 w 91"/>
              <a:gd name="T71" fmla="*/ 65 h 103"/>
              <a:gd name="T72" fmla="*/ 17 w 91"/>
              <a:gd name="T73" fmla="*/ 65 h 103"/>
              <a:gd name="T74" fmla="*/ 13 w 91"/>
              <a:gd name="T75" fmla="*/ 61 h 103"/>
              <a:gd name="T76" fmla="*/ 13 w 91"/>
              <a:gd name="T77" fmla="*/ 81 h 103"/>
              <a:gd name="T78" fmla="*/ 17 w 91"/>
              <a:gd name="T79" fmla="*/ 77 h 103"/>
              <a:gd name="T80" fmla="*/ 75 w 91"/>
              <a:gd name="T81" fmla="*/ 77 h 103"/>
              <a:gd name="T82" fmla="*/ 78 w 91"/>
              <a:gd name="T83" fmla="*/ 81 h 103"/>
              <a:gd name="T84" fmla="*/ 75 w 91"/>
              <a:gd name="T85" fmla="*/ 84 h 103"/>
              <a:gd name="T86" fmla="*/ 17 w 91"/>
              <a:gd name="T87" fmla="*/ 84 h 103"/>
              <a:gd name="T88" fmla="*/ 13 w 91"/>
              <a:gd name="T89" fmla="*/ 81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91" h="103">
                <a:moveTo>
                  <a:pt x="85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0"/>
                  <a:pt x="3" y="103"/>
                  <a:pt x="7" y="103"/>
                </a:cubicBezTo>
                <a:cubicBezTo>
                  <a:pt x="85" y="103"/>
                  <a:pt x="85" y="103"/>
                  <a:pt x="85" y="103"/>
                </a:cubicBezTo>
                <a:cubicBezTo>
                  <a:pt x="88" y="103"/>
                  <a:pt x="91" y="100"/>
                  <a:pt x="91" y="97"/>
                </a:cubicBezTo>
                <a:cubicBezTo>
                  <a:pt x="91" y="6"/>
                  <a:pt x="91" y="6"/>
                  <a:pt x="91" y="6"/>
                </a:cubicBezTo>
                <a:cubicBezTo>
                  <a:pt x="91" y="3"/>
                  <a:pt x="88" y="0"/>
                  <a:pt x="85" y="0"/>
                </a:cubicBezTo>
                <a:close/>
                <a:moveTo>
                  <a:pt x="13" y="6"/>
                </a:moveTo>
                <a:cubicBezTo>
                  <a:pt x="17" y="6"/>
                  <a:pt x="20" y="9"/>
                  <a:pt x="20" y="13"/>
                </a:cubicBezTo>
                <a:cubicBezTo>
                  <a:pt x="20" y="16"/>
                  <a:pt x="17" y="19"/>
                  <a:pt x="13" y="19"/>
                </a:cubicBezTo>
                <a:cubicBezTo>
                  <a:pt x="10" y="19"/>
                  <a:pt x="7" y="16"/>
                  <a:pt x="7" y="13"/>
                </a:cubicBezTo>
                <a:cubicBezTo>
                  <a:pt x="7" y="9"/>
                  <a:pt x="10" y="6"/>
                  <a:pt x="13" y="6"/>
                </a:cubicBezTo>
                <a:close/>
                <a:moveTo>
                  <a:pt x="85" y="97"/>
                </a:moveTo>
                <a:cubicBezTo>
                  <a:pt x="7" y="97"/>
                  <a:pt x="7" y="97"/>
                  <a:pt x="7" y="97"/>
                </a:cubicBezTo>
                <a:cubicBezTo>
                  <a:pt x="7" y="26"/>
                  <a:pt x="7" y="26"/>
                  <a:pt x="7" y="26"/>
                </a:cubicBezTo>
                <a:cubicBezTo>
                  <a:pt x="85" y="26"/>
                  <a:pt x="85" y="26"/>
                  <a:pt x="85" y="26"/>
                </a:cubicBezTo>
                <a:lnTo>
                  <a:pt x="85" y="97"/>
                </a:lnTo>
                <a:close/>
                <a:moveTo>
                  <a:pt x="78" y="19"/>
                </a:moveTo>
                <a:cubicBezTo>
                  <a:pt x="75" y="19"/>
                  <a:pt x="72" y="16"/>
                  <a:pt x="72" y="13"/>
                </a:cubicBezTo>
                <a:cubicBezTo>
                  <a:pt x="72" y="9"/>
                  <a:pt x="75" y="6"/>
                  <a:pt x="78" y="6"/>
                </a:cubicBezTo>
                <a:cubicBezTo>
                  <a:pt x="82" y="6"/>
                  <a:pt x="85" y="9"/>
                  <a:pt x="85" y="13"/>
                </a:cubicBezTo>
                <a:cubicBezTo>
                  <a:pt x="85" y="16"/>
                  <a:pt x="82" y="19"/>
                  <a:pt x="78" y="19"/>
                </a:cubicBezTo>
                <a:close/>
                <a:moveTo>
                  <a:pt x="13" y="42"/>
                </a:moveTo>
                <a:cubicBezTo>
                  <a:pt x="13" y="40"/>
                  <a:pt x="15" y="39"/>
                  <a:pt x="17" y="39"/>
                </a:cubicBezTo>
                <a:cubicBezTo>
                  <a:pt x="75" y="39"/>
                  <a:pt x="75" y="39"/>
                  <a:pt x="75" y="39"/>
                </a:cubicBezTo>
                <a:cubicBezTo>
                  <a:pt x="77" y="39"/>
                  <a:pt x="78" y="40"/>
                  <a:pt x="78" y="42"/>
                </a:cubicBezTo>
                <a:cubicBezTo>
                  <a:pt x="78" y="44"/>
                  <a:pt x="77" y="45"/>
                  <a:pt x="75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5" y="45"/>
                  <a:pt x="13" y="44"/>
                  <a:pt x="13" y="42"/>
                </a:cubicBezTo>
                <a:close/>
                <a:moveTo>
                  <a:pt x="13" y="61"/>
                </a:moveTo>
                <a:cubicBezTo>
                  <a:pt x="13" y="59"/>
                  <a:pt x="15" y="58"/>
                  <a:pt x="17" y="58"/>
                </a:cubicBezTo>
                <a:cubicBezTo>
                  <a:pt x="75" y="58"/>
                  <a:pt x="75" y="58"/>
                  <a:pt x="75" y="58"/>
                </a:cubicBezTo>
                <a:cubicBezTo>
                  <a:pt x="77" y="58"/>
                  <a:pt x="78" y="59"/>
                  <a:pt x="78" y="61"/>
                </a:cubicBezTo>
                <a:cubicBezTo>
                  <a:pt x="78" y="63"/>
                  <a:pt x="77" y="65"/>
                  <a:pt x="75" y="65"/>
                </a:cubicBezTo>
                <a:cubicBezTo>
                  <a:pt x="17" y="65"/>
                  <a:pt x="17" y="65"/>
                  <a:pt x="17" y="65"/>
                </a:cubicBezTo>
                <a:cubicBezTo>
                  <a:pt x="15" y="65"/>
                  <a:pt x="13" y="63"/>
                  <a:pt x="13" y="61"/>
                </a:cubicBezTo>
                <a:close/>
                <a:moveTo>
                  <a:pt x="13" y="81"/>
                </a:moveTo>
                <a:cubicBezTo>
                  <a:pt x="13" y="79"/>
                  <a:pt x="15" y="77"/>
                  <a:pt x="17" y="77"/>
                </a:cubicBezTo>
                <a:cubicBezTo>
                  <a:pt x="75" y="77"/>
                  <a:pt x="75" y="77"/>
                  <a:pt x="75" y="77"/>
                </a:cubicBezTo>
                <a:cubicBezTo>
                  <a:pt x="77" y="77"/>
                  <a:pt x="78" y="79"/>
                  <a:pt x="78" y="81"/>
                </a:cubicBezTo>
                <a:cubicBezTo>
                  <a:pt x="78" y="82"/>
                  <a:pt x="77" y="84"/>
                  <a:pt x="75" y="84"/>
                </a:cubicBezTo>
                <a:cubicBezTo>
                  <a:pt x="17" y="84"/>
                  <a:pt x="17" y="84"/>
                  <a:pt x="17" y="84"/>
                </a:cubicBezTo>
                <a:cubicBezTo>
                  <a:pt x="15" y="84"/>
                  <a:pt x="13" y="82"/>
                  <a:pt x="13" y="81"/>
                </a:cubicBezTo>
                <a:close/>
              </a:path>
            </a:pathLst>
          </a:custGeom>
          <a:solidFill>
            <a:srgbClr val="0096FF"/>
          </a:solidFill>
          <a:ln>
            <a:noFill/>
          </a:ln>
        </p:spPr>
        <p:txBody>
          <a:bodyPr/>
          <a:lstStyle/>
          <a:p>
            <a:endParaRPr lang="zh-CN" altLang="en-US" sz="3600">
              <a:solidFill>
                <a:prstClr val="black"/>
              </a:solidFill>
            </a:endParaRPr>
          </a:p>
        </p:txBody>
      </p:sp>
      <p:grpSp>
        <p:nvGrpSpPr>
          <p:cNvPr id="62" name="Group 58"/>
          <p:cNvGrpSpPr/>
          <p:nvPr/>
        </p:nvGrpSpPr>
        <p:grpSpPr bwMode="auto">
          <a:xfrm>
            <a:off x="8752899" y="4839049"/>
            <a:ext cx="335923" cy="352220"/>
            <a:chOff x="2352" y="1832"/>
            <a:chExt cx="166" cy="174"/>
          </a:xfrm>
          <a:solidFill>
            <a:srgbClr val="0096FF"/>
          </a:solidFill>
        </p:grpSpPr>
        <p:sp>
          <p:nvSpPr>
            <p:cNvPr id="63" name="Freeform 48"/>
            <p:cNvSpPr/>
            <p:nvPr/>
          </p:nvSpPr>
          <p:spPr bwMode="auto">
            <a:xfrm>
              <a:off x="2352" y="1832"/>
              <a:ext cx="166" cy="14"/>
            </a:xfrm>
            <a:custGeom>
              <a:avLst/>
              <a:gdLst>
                <a:gd name="T0" fmla="*/ 79 w 82"/>
                <a:gd name="T1" fmla="*/ 0 h 7"/>
                <a:gd name="T2" fmla="*/ 3 w 82"/>
                <a:gd name="T3" fmla="*/ 0 h 7"/>
                <a:gd name="T4" fmla="*/ 0 w 82"/>
                <a:gd name="T5" fmla="*/ 4 h 7"/>
                <a:gd name="T6" fmla="*/ 3 w 82"/>
                <a:gd name="T7" fmla="*/ 7 h 7"/>
                <a:gd name="T8" fmla="*/ 79 w 82"/>
                <a:gd name="T9" fmla="*/ 7 h 7"/>
                <a:gd name="T10" fmla="*/ 82 w 82"/>
                <a:gd name="T11" fmla="*/ 4 h 7"/>
                <a:gd name="T12" fmla="*/ 79 w 82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7">
                  <a:moveTo>
                    <a:pt x="7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7"/>
                    <a:pt x="3" y="7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81" y="7"/>
                    <a:pt x="82" y="6"/>
                    <a:pt x="82" y="4"/>
                  </a:cubicBezTo>
                  <a:cubicBezTo>
                    <a:pt x="82" y="2"/>
                    <a:pt x="81" y="0"/>
                    <a:pt x="7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mc="http://schemas.openxmlformats.org/markup-compatibility/2006"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3200">
                <a:solidFill>
                  <a:prstClr val="black"/>
                </a:solidFill>
              </a:endParaRPr>
            </a:p>
          </p:txBody>
        </p:sp>
        <p:sp>
          <p:nvSpPr>
            <p:cNvPr id="64" name="Freeform 49"/>
            <p:cNvSpPr/>
            <p:nvPr/>
          </p:nvSpPr>
          <p:spPr bwMode="auto">
            <a:xfrm>
              <a:off x="2368" y="1866"/>
              <a:ext cx="134" cy="87"/>
            </a:xfrm>
            <a:custGeom>
              <a:avLst/>
              <a:gdLst>
                <a:gd name="T0" fmla="*/ 63 w 66"/>
                <a:gd name="T1" fmla="*/ 0 h 43"/>
                <a:gd name="T2" fmla="*/ 59 w 66"/>
                <a:gd name="T3" fmla="*/ 3 h 43"/>
                <a:gd name="T4" fmla="*/ 59 w 66"/>
                <a:gd name="T5" fmla="*/ 32 h 43"/>
                <a:gd name="T6" fmla="*/ 55 w 66"/>
                <a:gd name="T7" fmla="*/ 36 h 43"/>
                <a:gd name="T8" fmla="*/ 11 w 66"/>
                <a:gd name="T9" fmla="*/ 36 h 43"/>
                <a:gd name="T10" fmla="*/ 7 w 66"/>
                <a:gd name="T11" fmla="*/ 32 h 43"/>
                <a:gd name="T12" fmla="*/ 7 w 66"/>
                <a:gd name="T13" fmla="*/ 3 h 43"/>
                <a:gd name="T14" fmla="*/ 3 w 66"/>
                <a:gd name="T15" fmla="*/ 0 h 43"/>
                <a:gd name="T16" fmla="*/ 0 w 66"/>
                <a:gd name="T17" fmla="*/ 3 h 43"/>
                <a:gd name="T18" fmla="*/ 0 w 66"/>
                <a:gd name="T19" fmla="*/ 32 h 43"/>
                <a:gd name="T20" fmla="*/ 11 w 66"/>
                <a:gd name="T21" fmla="*/ 43 h 43"/>
                <a:gd name="T22" fmla="*/ 55 w 66"/>
                <a:gd name="T23" fmla="*/ 43 h 43"/>
                <a:gd name="T24" fmla="*/ 66 w 66"/>
                <a:gd name="T25" fmla="*/ 32 h 43"/>
                <a:gd name="T26" fmla="*/ 66 w 66"/>
                <a:gd name="T27" fmla="*/ 3 h 43"/>
                <a:gd name="T28" fmla="*/ 63 w 66"/>
                <a:gd name="T2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" h="43">
                  <a:moveTo>
                    <a:pt x="63" y="0"/>
                  </a:moveTo>
                  <a:cubicBezTo>
                    <a:pt x="61" y="0"/>
                    <a:pt x="59" y="1"/>
                    <a:pt x="59" y="3"/>
                  </a:cubicBezTo>
                  <a:cubicBezTo>
                    <a:pt x="59" y="32"/>
                    <a:pt x="59" y="32"/>
                    <a:pt x="59" y="32"/>
                  </a:cubicBezTo>
                  <a:cubicBezTo>
                    <a:pt x="59" y="34"/>
                    <a:pt x="57" y="36"/>
                    <a:pt x="55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9" y="36"/>
                    <a:pt x="7" y="34"/>
                    <a:pt x="7" y="3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1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8"/>
                    <a:pt x="5" y="43"/>
                    <a:pt x="11" y="43"/>
                  </a:cubicBezTo>
                  <a:cubicBezTo>
                    <a:pt x="55" y="43"/>
                    <a:pt x="55" y="43"/>
                    <a:pt x="55" y="43"/>
                  </a:cubicBezTo>
                  <a:cubicBezTo>
                    <a:pt x="61" y="43"/>
                    <a:pt x="66" y="38"/>
                    <a:pt x="66" y="32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1"/>
                    <a:pt x="65" y="0"/>
                    <a:pt x="6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mc="http://schemas.openxmlformats.org/markup-compatibility/2006"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3200">
                <a:solidFill>
                  <a:prstClr val="black"/>
                </a:solidFill>
              </a:endParaRPr>
            </a:p>
          </p:txBody>
        </p:sp>
        <p:sp>
          <p:nvSpPr>
            <p:cNvPr id="65" name="Freeform 50"/>
            <p:cNvSpPr/>
            <p:nvPr/>
          </p:nvSpPr>
          <p:spPr bwMode="auto">
            <a:xfrm>
              <a:off x="2402" y="1895"/>
              <a:ext cx="15" cy="28"/>
            </a:xfrm>
            <a:custGeom>
              <a:avLst/>
              <a:gdLst>
                <a:gd name="T0" fmla="*/ 7 w 7"/>
                <a:gd name="T1" fmla="*/ 10 h 14"/>
                <a:gd name="T2" fmla="*/ 7 w 7"/>
                <a:gd name="T3" fmla="*/ 4 h 14"/>
                <a:gd name="T4" fmla="*/ 3 w 7"/>
                <a:gd name="T5" fmla="*/ 0 h 14"/>
                <a:gd name="T6" fmla="*/ 0 w 7"/>
                <a:gd name="T7" fmla="*/ 4 h 14"/>
                <a:gd name="T8" fmla="*/ 0 w 7"/>
                <a:gd name="T9" fmla="*/ 10 h 14"/>
                <a:gd name="T10" fmla="*/ 3 w 7"/>
                <a:gd name="T11" fmla="*/ 14 h 14"/>
                <a:gd name="T12" fmla="*/ 7 w 7"/>
                <a:gd name="T13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4">
                  <a:moveTo>
                    <a:pt x="7" y="10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2"/>
                    <a:pt x="1" y="14"/>
                    <a:pt x="3" y="14"/>
                  </a:cubicBezTo>
                  <a:cubicBezTo>
                    <a:pt x="5" y="14"/>
                    <a:pt x="7" y="12"/>
                    <a:pt x="7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mc="http://schemas.openxmlformats.org/markup-compatibility/2006"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3200">
                <a:solidFill>
                  <a:prstClr val="black"/>
                </a:solidFill>
              </a:endParaRPr>
            </a:p>
          </p:txBody>
        </p:sp>
        <p:sp>
          <p:nvSpPr>
            <p:cNvPr id="66" name="Freeform 51"/>
            <p:cNvSpPr/>
            <p:nvPr/>
          </p:nvSpPr>
          <p:spPr bwMode="auto">
            <a:xfrm>
              <a:off x="2427" y="1868"/>
              <a:ext cx="16" cy="55"/>
            </a:xfrm>
            <a:custGeom>
              <a:avLst/>
              <a:gdLst>
                <a:gd name="T0" fmla="*/ 8 w 8"/>
                <a:gd name="T1" fmla="*/ 23 h 27"/>
                <a:gd name="T2" fmla="*/ 8 w 8"/>
                <a:gd name="T3" fmla="*/ 3 h 27"/>
                <a:gd name="T4" fmla="*/ 4 w 8"/>
                <a:gd name="T5" fmla="*/ 0 h 27"/>
                <a:gd name="T6" fmla="*/ 0 w 8"/>
                <a:gd name="T7" fmla="*/ 3 h 27"/>
                <a:gd name="T8" fmla="*/ 0 w 8"/>
                <a:gd name="T9" fmla="*/ 23 h 27"/>
                <a:gd name="T10" fmla="*/ 4 w 8"/>
                <a:gd name="T11" fmla="*/ 27 h 27"/>
                <a:gd name="T12" fmla="*/ 8 w 8"/>
                <a:gd name="T13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7">
                  <a:moveTo>
                    <a:pt x="8" y="2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5"/>
                    <a:pt x="2" y="27"/>
                    <a:pt x="4" y="27"/>
                  </a:cubicBezTo>
                  <a:cubicBezTo>
                    <a:pt x="6" y="27"/>
                    <a:pt x="8" y="25"/>
                    <a:pt x="8" y="2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mc="http://schemas.openxmlformats.org/markup-compatibility/2006"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3200">
                <a:solidFill>
                  <a:prstClr val="black"/>
                </a:solidFill>
              </a:endParaRPr>
            </a:p>
          </p:txBody>
        </p:sp>
        <p:sp>
          <p:nvSpPr>
            <p:cNvPr id="67" name="Freeform 52"/>
            <p:cNvSpPr/>
            <p:nvPr/>
          </p:nvSpPr>
          <p:spPr bwMode="auto">
            <a:xfrm>
              <a:off x="2453" y="1881"/>
              <a:ext cx="14" cy="42"/>
            </a:xfrm>
            <a:custGeom>
              <a:avLst/>
              <a:gdLst>
                <a:gd name="T0" fmla="*/ 7 w 7"/>
                <a:gd name="T1" fmla="*/ 17 h 21"/>
                <a:gd name="T2" fmla="*/ 7 w 7"/>
                <a:gd name="T3" fmla="*/ 4 h 21"/>
                <a:gd name="T4" fmla="*/ 4 w 7"/>
                <a:gd name="T5" fmla="*/ 0 h 21"/>
                <a:gd name="T6" fmla="*/ 0 w 7"/>
                <a:gd name="T7" fmla="*/ 4 h 21"/>
                <a:gd name="T8" fmla="*/ 0 w 7"/>
                <a:gd name="T9" fmla="*/ 17 h 21"/>
                <a:gd name="T10" fmla="*/ 4 w 7"/>
                <a:gd name="T11" fmla="*/ 21 h 21"/>
                <a:gd name="T12" fmla="*/ 7 w 7"/>
                <a:gd name="T1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1">
                  <a:moveTo>
                    <a:pt x="7" y="17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2" y="21"/>
                    <a:pt x="4" y="21"/>
                  </a:cubicBezTo>
                  <a:cubicBezTo>
                    <a:pt x="6" y="21"/>
                    <a:pt x="7" y="19"/>
                    <a:pt x="7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mc="http://schemas.openxmlformats.org/markup-compatibility/2006"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3200">
                <a:solidFill>
                  <a:prstClr val="black"/>
                </a:solidFill>
              </a:endParaRPr>
            </a:p>
          </p:txBody>
        </p:sp>
        <p:sp>
          <p:nvSpPr>
            <p:cNvPr id="68" name="Freeform 53"/>
            <p:cNvSpPr/>
            <p:nvPr/>
          </p:nvSpPr>
          <p:spPr bwMode="auto">
            <a:xfrm>
              <a:off x="2396" y="1965"/>
              <a:ext cx="77" cy="41"/>
            </a:xfrm>
            <a:custGeom>
              <a:avLst/>
              <a:gdLst>
                <a:gd name="T0" fmla="*/ 30 w 38"/>
                <a:gd name="T1" fmla="*/ 2 h 20"/>
                <a:gd name="T2" fmla="*/ 26 w 38"/>
                <a:gd name="T3" fmla="*/ 0 h 20"/>
                <a:gd name="T4" fmla="*/ 12 w 38"/>
                <a:gd name="T5" fmla="*/ 0 h 20"/>
                <a:gd name="T6" fmla="*/ 8 w 38"/>
                <a:gd name="T7" fmla="*/ 2 h 20"/>
                <a:gd name="T8" fmla="*/ 1 w 38"/>
                <a:gd name="T9" fmla="*/ 14 h 20"/>
                <a:gd name="T10" fmla="*/ 2 w 38"/>
                <a:gd name="T11" fmla="*/ 19 h 20"/>
                <a:gd name="T12" fmla="*/ 7 w 38"/>
                <a:gd name="T13" fmla="*/ 18 h 20"/>
                <a:gd name="T14" fmla="*/ 14 w 38"/>
                <a:gd name="T15" fmla="*/ 7 h 20"/>
                <a:gd name="T16" fmla="*/ 24 w 38"/>
                <a:gd name="T17" fmla="*/ 7 h 20"/>
                <a:gd name="T18" fmla="*/ 31 w 38"/>
                <a:gd name="T19" fmla="*/ 18 h 20"/>
                <a:gd name="T20" fmla="*/ 34 w 38"/>
                <a:gd name="T21" fmla="*/ 19 h 20"/>
                <a:gd name="T22" fmla="*/ 36 w 38"/>
                <a:gd name="T23" fmla="*/ 19 h 20"/>
                <a:gd name="T24" fmla="*/ 37 w 38"/>
                <a:gd name="T25" fmla="*/ 14 h 20"/>
                <a:gd name="T26" fmla="*/ 30 w 38"/>
                <a:gd name="T2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20">
                  <a:moveTo>
                    <a:pt x="30" y="2"/>
                  </a:moveTo>
                  <a:cubicBezTo>
                    <a:pt x="29" y="1"/>
                    <a:pt x="28" y="0"/>
                    <a:pt x="26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9" y="1"/>
                    <a:pt x="8" y="2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6"/>
                    <a:pt x="1" y="18"/>
                    <a:pt x="2" y="19"/>
                  </a:cubicBezTo>
                  <a:cubicBezTo>
                    <a:pt x="4" y="20"/>
                    <a:pt x="6" y="19"/>
                    <a:pt x="7" y="18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1" y="19"/>
                    <a:pt x="32" y="19"/>
                    <a:pt x="34" y="19"/>
                  </a:cubicBezTo>
                  <a:cubicBezTo>
                    <a:pt x="34" y="19"/>
                    <a:pt x="35" y="19"/>
                    <a:pt x="36" y="19"/>
                  </a:cubicBezTo>
                  <a:cubicBezTo>
                    <a:pt x="37" y="18"/>
                    <a:pt x="38" y="16"/>
                    <a:pt x="37" y="14"/>
                  </a:cubicBezTo>
                  <a:lnTo>
                    <a:pt x="3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mc="http://schemas.openxmlformats.org/markup-compatibility/2006"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3200">
                <a:solidFill>
                  <a:prstClr val="black"/>
                </a:solidFill>
              </a:endParaRPr>
            </a:p>
          </p:txBody>
        </p:sp>
      </p:grpSp>
      <p:sp>
        <p:nvSpPr>
          <p:cNvPr id="69" name="Freeform 21"/>
          <p:cNvSpPr>
            <a:spLocks noEditPoints="1"/>
          </p:cNvSpPr>
          <p:nvPr/>
        </p:nvSpPr>
        <p:spPr bwMode="auto">
          <a:xfrm>
            <a:off x="10336943" y="4800318"/>
            <a:ext cx="324773" cy="358773"/>
          </a:xfrm>
          <a:custGeom>
            <a:avLst/>
            <a:gdLst>
              <a:gd name="T0" fmla="*/ 47 w 115"/>
              <a:gd name="T1" fmla="*/ 61 h 126"/>
              <a:gd name="T2" fmla="*/ 47 w 115"/>
              <a:gd name="T3" fmla="*/ 58 h 126"/>
              <a:gd name="T4" fmla="*/ 50 w 115"/>
              <a:gd name="T5" fmla="*/ 55 h 126"/>
              <a:gd name="T6" fmla="*/ 54 w 115"/>
              <a:gd name="T7" fmla="*/ 55 h 126"/>
              <a:gd name="T8" fmla="*/ 62 w 115"/>
              <a:gd name="T9" fmla="*/ 55 h 126"/>
              <a:gd name="T10" fmla="*/ 66 w 115"/>
              <a:gd name="T11" fmla="*/ 56 h 126"/>
              <a:gd name="T12" fmla="*/ 70 w 115"/>
              <a:gd name="T13" fmla="*/ 61 h 126"/>
              <a:gd name="T14" fmla="*/ 70 w 115"/>
              <a:gd name="T15" fmla="*/ 52 h 126"/>
              <a:gd name="T16" fmla="*/ 60 w 115"/>
              <a:gd name="T17" fmla="*/ 49 h 126"/>
              <a:gd name="T18" fmla="*/ 57 w 115"/>
              <a:gd name="T19" fmla="*/ 44 h 126"/>
              <a:gd name="T20" fmla="*/ 54 w 115"/>
              <a:gd name="T21" fmla="*/ 49 h 126"/>
              <a:gd name="T22" fmla="*/ 43 w 115"/>
              <a:gd name="T23" fmla="*/ 52 h 126"/>
              <a:gd name="T24" fmla="*/ 41 w 115"/>
              <a:gd name="T25" fmla="*/ 61 h 126"/>
              <a:gd name="T26" fmla="*/ 41 w 115"/>
              <a:gd name="T27" fmla="*/ 64 h 126"/>
              <a:gd name="T28" fmla="*/ 41 w 115"/>
              <a:gd name="T29" fmla="*/ 68 h 126"/>
              <a:gd name="T30" fmla="*/ 49 w 115"/>
              <a:gd name="T31" fmla="*/ 76 h 126"/>
              <a:gd name="T32" fmla="*/ 52 w 115"/>
              <a:gd name="T33" fmla="*/ 76 h 126"/>
              <a:gd name="T34" fmla="*/ 60 w 115"/>
              <a:gd name="T35" fmla="*/ 76 h 126"/>
              <a:gd name="T36" fmla="*/ 64 w 115"/>
              <a:gd name="T37" fmla="*/ 76 h 126"/>
              <a:gd name="T38" fmla="*/ 67 w 115"/>
              <a:gd name="T39" fmla="*/ 79 h 126"/>
              <a:gd name="T40" fmla="*/ 66 w 115"/>
              <a:gd name="T41" fmla="*/ 91 h 126"/>
              <a:gd name="T42" fmla="*/ 63 w 115"/>
              <a:gd name="T43" fmla="*/ 92 h 126"/>
              <a:gd name="T44" fmla="*/ 54 w 115"/>
              <a:gd name="T45" fmla="*/ 92 h 126"/>
              <a:gd name="T46" fmla="*/ 50 w 115"/>
              <a:gd name="T47" fmla="*/ 92 h 126"/>
              <a:gd name="T48" fmla="*/ 47 w 115"/>
              <a:gd name="T49" fmla="*/ 89 h 126"/>
              <a:gd name="T50" fmla="*/ 41 w 115"/>
              <a:gd name="T51" fmla="*/ 89 h 126"/>
              <a:gd name="T52" fmla="*/ 50 w 115"/>
              <a:gd name="T53" fmla="*/ 98 h 126"/>
              <a:gd name="T54" fmla="*/ 54 w 115"/>
              <a:gd name="T55" fmla="*/ 100 h 126"/>
              <a:gd name="T56" fmla="*/ 60 w 115"/>
              <a:gd name="T57" fmla="*/ 100 h 126"/>
              <a:gd name="T58" fmla="*/ 64 w 115"/>
              <a:gd name="T59" fmla="*/ 98 h 126"/>
              <a:gd name="T60" fmla="*/ 73 w 115"/>
              <a:gd name="T61" fmla="*/ 89 h 126"/>
              <a:gd name="T62" fmla="*/ 73 w 115"/>
              <a:gd name="T63" fmla="*/ 82 h 126"/>
              <a:gd name="T64" fmla="*/ 70 w 115"/>
              <a:gd name="T65" fmla="*/ 73 h 126"/>
              <a:gd name="T66" fmla="*/ 64 w 115"/>
              <a:gd name="T67" fmla="*/ 70 h 126"/>
              <a:gd name="T68" fmla="*/ 60 w 115"/>
              <a:gd name="T69" fmla="*/ 70 h 126"/>
              <a:gd name="T70" fmla="*/ 52 w 115"/>
              <a:gd name="T71" fmla="*/ 70 h 126"/>
              <a:gd name="T72" fmla="*/ 48 w 115"/>
              <a:gd name="T73" fmla="*/ 70 h 126"/>
              <a:gd name="T74" fmla="*/ 47 w 115"/>
              <a:gd name="T75" fmla="*/ 65 h 126"/>
              <a:gd name="T76" fmla="*/ 113 w 115"/>
              <a:gd name="T77" fmla="*/ 118 h 126"/>
              <a:gd name="T78" fmla="*/ 107 w 115"/>
              <a:gd name="T79" fmla="*/ 105 h 126"/>
              <a:gd name="T80" fmla="*/ 104 w 115"/>
              <a:gd name="T81" fmla="*/ 67 h 126"/>
              <a:gd name="T82" fmla="*/ 75 w 115"/>
              <a:gd name="T83" fmla="*/ 24 h 126"/>
              <a:gd name="T84" fmla="*/ 80 w 115"/>
              <a:gd name="T85" fmla="*/ 8 h 126"/>
              <a:gd name="T86" fmla="*/ 76 w 115"/>
              <a:gd name="T87" fmla="*/ 0 h 126"/>
              <a:gd name="T88" fmla="*/ 34 w 115"/>
              <a:gd name="T89" fmla="*/ 1 h 126"/>
              <a:gd name="T90" fmla="*/ 47 w 115"/>
              <a:gd name="T91" fmla="*/ 21 h 126"/>
              <a:gd name="T92" fmla="*/ 24 w 115"/>
              <a:gd name="T93" fmla="*/ 34 h 126"/>
              <a:gd name="T94" fmla="*/ 10 w 115"/>
              <a:gd name="T95" fmla="*/ 67 h 126"/>
              <a:gd name="T96" fmla="*/ 7 w 115"/>
              <a:gd name="T97" fmla="*/ 105 h 126"/>
              <a:gd name="T98" fmla="*/ 0 w 115"/>
              <a:gd name="T99" fmla="*/ 121 h 126"/>
              <a:gd name="T100" fmla="*/ 109 w 115"/>
              <a:gd name="T101" fmla="*/ 126 h 126"/>
              <a:gd name="T102" fmla="*/ 112 w 115"/>
              <a:gd name="T103" fmla="*/ 125 h 126"/>
              <a:gd name="T104" fmla="*/ 65 w 115"/>
              <a:gd name="T105" fmla="*/ 9 h 126"/>
              <a:gd name="T106" fmla="*/ 57 w 115"/>
              <a:gd name="T107" fmla="*/ 17 h 126"/>
              <a:gd name="T108" fmla="*/ 65 w 115"/>
              <a:gd name="T109" fmla="*/ 9 h 126"/>
              <a:gd name="T110" fmla="*/ 13 w 115"/>
              <a:gd name="T111" fmla="*/ 116 h 126"/>
              <a:gd name="T112" fmla="*/ 20 w 115"/>
              <a:gd name="T113" fmla="*/ 90 h 126"/>
              <a:gd name="T114" fmla="*/ 22 w 115"/>
              <a:gd name="T115" fmla="*/ 53 h 126"/>
              <a:gd name="T116" fmla="*/ 43 w 115"/>
              <a:gd name="T117" fmla="*/ 33 h 126"/>
              <a:gd name="T118" fmla="*/ 57 w 115"/>
              <a:gd name="T119" fmla="*/ 30 h 126"/>
              <a:gd name="T120" fmla="*/ 83 w 115"/>
              <a:gd name="T121" fmla="*/ 41 h 126"/>
              <a:gd name="T122" fmla="*/ 94 w 115"/>
              <a:gd name="T123" fmla="*/ 90 h 126"/>
              <a:gd name="T124" fmla="*/ 101 w 115"/>
              <a:gd name="T125" fmla="*/ 116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5" h="126">
                <a:moveTo>
                  <a:pt x="47" y="64"/>
                </a:moveTo>
                <a:cubicBezTo>
                  <a:pt x="47" y="61"/>
                  <a:pt x="47" y="61"/>
                  <a:pt x="47" y="61"/>
                </a:cubicBezTo>
                <a:cubicBezTo>
                  <a:pt x="47" y="61"/>
                  <a:pt x="47" y="61"/>
                  <a:pt x="47" y="61"/>
                </a:cubicBezTo>
                <a:cubicBezTo>
                  <a:pt x="47" y="58"/>
                  <a:pt x="47" y="58"/>
                  <a:pt x="47" y="58"/>
                </a:cubicBezTo>
                <a:cubicBezTo>
                  <a:pt x="47" y="57"/>
                  <a:pt x="47" y="56"/>
                  <a:pt x="47" y="56"/>
                </a:cubicBezTo>
                <a:cubicBezTo>
                  <a:pt x="48" y="55"/>
                  <a:pt x="49" y="55"/>
                  <a:pt x="50" y="55"/>
                </a:cubicBezTo>
                <a:cubicBezTo>
                  <a:pt x="52" y="55"/>
                  <a:pt x="52" y="55"/>
                  <a:pt x="52" y="55"/>
                </a:cubicBezTo>
                <a:cubicBezTo>
                  <a:pt x="54" y="55"/>
                  <a:pt x="54" y="55"/>
                  <a:pt x="54" y="55"/>
                </a:cubicBezTo>
                <a:cubicBezTo>
                  <a:pt x="60" y="55"/>
                  <a:pt x="60" y="55"/>
                  <a:pt x="60" y="55"/>
                </a:cubicBezTo>
                <a:cubicBezTo>
                  <a:pt x="62" y="55"/>
                  <a:pt x="62" y="55"/>
                  <a:pt x="62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5" y="55"/>
                  <a:pt x="66" y="55"/>
                  <a:pt x="66" y="56"/>
                </a:cubicBezTo>
                <a:cubicBezTo>
                  <a:pt x="67" y="56"/>
                  <a:pt x="67" y="57"/>
                  <a:pt x="67" y="58"/>
                </a:cubicBezTo>
                <a:cubicBezTo>
                  <a:pt x="67" y="60"/>
                  <a:pt x="68" y="61"/>
                  <a:pt x="70" y="61"/>
                </a:cubicBezTo>
                <a:cubicBezTo>
                  <a:pt x="72" y="61"/>
                  <a:pt x="73" y="60"/>
                  <a:pt x="73" y="58"/>
                </a:cubicBezTo>
                <a:cubicBezTo>
                  <a:pt x="73" y="56"/>
                  <a:pt x="72" y="53"/>
                  <a:pt x="70" y="52"/>
                </a:cubicBezTo>
                <a:cubicBezTo>
                  <a:pt x="69" y="50"/>
                  <a:pt x="66" y="49"/>
                  <a:pt x="64" y="49"/>
                </a:cubicBezTo>
                <a:cubicBezTo>
                  <a:pt x="60" y="49"/>
                  <a:pt x="60" y="49"/>
                  <a:pt x="60" y="49"/>
                </a:cubicBezTo>
                <a:cubicBezTo>
                  <a:pt x="60" y="47"/>
                  <a:pt x="60" y="47"/>
                  <a:pt x="60" y="47"/>
                </a:cubicBezTo>
                <a:cubicBezTo>
                  <a:pt x="60" y="45"/>
                  <a:pt x="58" y="44"/>
                  <a:pt x="57" y="44"/>
                </a:cubicBezTo>
                <a:cubicBezTo>
                  <a:pt x="55" y="44"/>
                  <a:pt x="54" y="45"/>
                  <a:pt x="54" y="47"/>
                </a:cubicBezTo>
                <a:cubicBezTo>
                  <a:pt x="54" y="49"/>
                  <a:pt x="54" y="49"/>
                  <a:pt x="54" y="49"/>
                </a:cubicBezTo>
                <a:cubicBezTo>
                  <a:pt x="50" y="49"/>
                  <a:pt x="50" y="49"/>
                  <a:pt x="50" y="49"/>
                </a:cubicBezTo>
                <a:cubicBezTo>
                  <a:pt x="47" y="49"/>
                  <a:pt x="45" y="50"/>
                  <a:pt x="43" y="52"/>
                </a:cubicBezTo>
                <a:cubicBezTo>
                  <a:pt x="42" y="53"/>
                  <a:pt x="41" y="56"/>
                  <a:pt x="41" y="58"/>
                </a:cubicBezTo>
                <a:cubicBezTo>
                  <a:pt x="41" y="61"/>
                  <a:pt x="41" y="61"/>
                  <a:pt x="41" y="61"/>
                </a:cubicBezTo>
                <a:cubicBezTo>
                  <a:pt x="41" y="61"/>
                  <a:pt x="41" y="61"/>
                  <a:pt x="41" y="61"/>
                </a:cubicBezTo>
                <a:cubicBezTo>
                  <a:pt x="41" y="64"/>
                  <a:pt x="41" y="64"/>
                  <a:pt x="41" y="64"/>
                </a:cubicBezTo>
                <a:cubicBezTo>
                  <a:pt x="41" y="65"/>
                  <a:pt x="41" y="65"/>
                  <a:pt x="41" y="65"/>
                </a:cubicBezTo>
                <a:cubicBezTo>
                  <a:pt x="41" y="68"/>
                  <a:pt x="41" y="68"/>
                  <a:pt x="41" y="68"/>
                </a:cubicBezTo>
                <a:cubicBezTo>
                  <a:pt x="41" y="70"/>
                  <a:pt x="42" y="72"/>
                  <a:pt x="43" y="74"/>
                </a:cubicBezTo>
                <a:cubicBezTo>
                  <a:pt x="45" y="75"/>
                  <a:pt x="47" y="76"/>
                  <a:pt x="49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52" y="76"/>
                  <a:pt x="52" y="76"/>
                  <a:pt x="52" y="76"/>
                </a:cubicBezTo>
                <a:cubicBezTo>
                  <a:pt x="54" y="76"/>
                  <a:pt x="54" y="76"/>
                  <a:pt x="54" y="76"/>
                </a:cubicBezTo>
                <a:cubicBezTo>
                  <a:pt x="60" y="76"/>
                  <a:pt x="60" y="76"/>
                  <a:pt x="60" y="76"/>
                </a:cubicBezTo>
                <a:cubicBezTo>
                  <a:pt x="63" y="76"/>
                  <a:pt x="63" y="76"/>
                  <a:pt x="63" y="76"/>
                </a:cubicBezTo>
                <a:cubicBezTo>
                  <a:pt x="64" y="76"/>
                  <a:pt x="64" y="76"/>
                  <a:pt x="64" y="76"/>
                </a:cubicBezTo>
                <a:cubicBezTo>
                  <a:pt x="65" y="76"/>
                  <a:pt x="66" y="77"/>
                  <a:pt x="66" y="77"/>
                </a:cubicBezTo>
                <a:cubicBezTo>
                  <a:pt x="67" y="78"/>
                  <a:pt x="67" y="79"/>
                  <a:pt x="67" y="79"/>
                </a:cubicBezTo>
                <a:cubicBezTo>
                  <a:pt x="67" y="83"/>
                  <a:pt x="67" y="86"/>
                  <a:pt x="67" y="89"/>
                </a:cubicBezTo>
                <a:cubicBezTo>
                  <a:pt x="67" y="90"/>
                  <a:pt x="67" y="90"/>
                  <a:pt x="66" y="91"/>
                </a:cubicBezTo>
                <a:cubicBezTo>
                  <a:pt x="66" y="92"/>
                  <a:pt x="65" y="92"/>
                  <a:pt x="64" y="92"/>
                </a:cubicBezTo>
                <a:cubicBezTo>
                  <a:pt x="63" y="92"/>
                  <a:pt x="63" y="92"/>
                  <a:pt x="63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54" y="92"/>
                  <a:pt x="54" y="92"/>
                  <a:pt x="54" y="92"/>
                </a:cubicBezTo>
                <a:cubicBezTo>
                  <a:pt x="52" y="92"/>
                  <a:pt x="52" y="92"/>
                  <a:pt x="52" y="92"/>
                </a:cubicBezTo>
                <a:cubicBezTo>
                  <a:pt x="50" y="92"/>
                  <a:pt x="50" y="92"/>
                  <a:pt x="50" y="92"/>
                </a:cubicBezTo>
                <a:cubicBezTo>
                  <a:pt x="49" y="92"/>
                  <a:pt x="48" y="92"/>
                  <a:pt x="47" y="91"/>
                </a:cubicBezTo>
                <a:cubicBezTo>
                  <a:pt x="47" y="90"/>
                  <a:pt x="47" y="90"/>
                  <a:pt x="47" y="89"/>
                </a:cubicBezTo>
                <a:cubicBezTo>
                  <a:pt x="47" y="87"/>
                  <a:pt x="45" y="86"/>
                  <a:pt x="44" y="86"/>
                </a:cubicBezTo>
                <a:cubicBezTo>
                  <a:pt x="42" y="86"/>
                  <a:pt x="41" y="87"/>
                  <a:pt x="41" y="89"/>
                </a:cubicBezTo>
                <a:cubicBezTo>
                  <a:pt x="41" y="91"/>
                  <a:pt x="42" y="94"/>
                  <a:pt x="43" y="95"/>
                </a:cubicBezTo>
                <a:cubicBezTo>
                  <a:pt x="45" y="97"/>
                  <a:pt x="47" y="98"/>
                  <a:pt x="50" y="98"/>
                </a:cubicBezTo>
                <a:cubicBezTo>
                  <a:pt x="54" y="98"/>
                  <a:pt x="54" y="98"/>
                  <a:pt x="54" y="98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4" y="102"/>
                  <a:pt x="55" y="103"/>
                  <a:pt x="57" y="103"/>
                </a:cubicBezTo>
                <a:cubicBezTo>
                  <a:pt x="58" y="103"/>
                  <a:pt x="60" y="102"/>
                  <a:pt x="60" y="100"/>
                </a:cubicBezTo>
                <a:cubicBezTo>
                  <a:pt x="60" y="98"/>
                  <a:pt x="60" y="98"/>
                  <a:pt x="60" y="98"/>
                </a:cubicBezTo>
                <a:cubicBezTo>
                  <a:pt x="64" y="98"/>
                  <a:pt x="64" y="98"/>
                  <a:pt x="64" y="98"/>
                </a:cubicBezTo>
                <a:cubicBezTo>
                  <a:pt x="66" y="98"/>
                  <a:pt x="69" y="97"/>
                  <a:pt x="70" y="95"/>
                </a:cubicBezTo>
                <a:cubicBezTo>
                  <a:pt x="72" y="94"/>
                  <a:pt x="73" y="91"/>
                  <a:pt x="73" y="89"/>
                </a:cubicBezTo>
                <a:cubicBezTo>
                  <a:pt x="73" y="82"/>
                  <a:pt x="73" y="82"/>
                  <a:pt x="73" y="82"/>
                </a:cubicBezTo>
                <a:cubicBezTo>
                  <a:pt x="73" y="82"/>
                  <a:pt x="73" y="82"/>
                  <a:pt x="73" y="82"/>
                </a:cubicBezTo>
                <a:cubicBezTo>
                  <a:pt x="73" y="79"/>
                  <a:pt x="73" y="79"/>
                  <a:pt x="73" y="79"/>
                </a:cubicBezTo>
                <a:cubicBezTo>
                  <a:pt x="73" y="77"/>
                  <a:pt x="72" y="75"/>
                  <a:pt x="70" y="73"/>
                </a:cubicBezTo>
                <a:cubicBezTo>
                  <a:pt x="69" y="72"/>
                  <a:pt x="67" y="71"/>
                  <a:pt x="64" y="71"/>
                </a:cubicBezTo>
                <a:cubicBezTo>
                  <a:pt x="64" y="70"/>
                  <a:pt x="64" y="70"/>
                  <a:pt x="64" y="70"/>
                </a:cubicBezTo>
                <a:cubicBezTo>
                  <a:pt x="62" y="70"/>
                  <a:pt x="62" y="70"/>
                  <a:pt x="62" y="70"/>
                </a:cubicBezTo>
                <a:cubicBezTo>
                  <a:pt x="60" y="70"/>
                  <a:pt x="60" y="70"/>
                  <a:pt x="60" y="70"/>
                </a:cubicBezTo>
                <a:cubicBezTo>
                  <a:pt x="54" y="70"/>
                  <a:pt x="54" y="70"/>
                  <a:pt x="54" y="70"/>
                </a:cubicBezTo>
                <a:cubicBezTo>
                  <a:pt x="52" y="70"/>
                  <a:pt x="52" y="70"/>
                  <a:pt x="52" y="70"/>
                </a:cubicBezTo>
                <a:cubicBezTo>
                  <a:pt x="50" y="70"/>
                  <a:pt x="50" y="70"/>
                  <a:pt x="50" y="70"/>
                </a:cubicBezTo>
                <a:cubicBezTo>
                  <a:pt x="49" y="70"/>
                  <a:pt x="48" y="70"/>
                  <a:pt x="48" y="70"/>
                </a:cubicBezTo>
                <a:cubicBezTo>
                  <a:pt x="47" y="69"/>
                  <a:pt x="47" y="68"/>
                  <a:pt x="47" y="68"/>
                </a:cubicBezTo>
                <a:cubicBezTo>
                  <a:pt x="47" y="65"/>
                  <a:pt x="47" y="65"/>
                  <a:pt x="47" y="65"/>
                </a:cubicBezTo>
                <a:cubicBezTo>
                  <a:pt x="47" y="64"/>
                  <a:pt x="47" y="64"/>
                  <a:pt x="47" y="64"/>
                </a:cubicBezTo>
                <a:close/>
                <a:moveTo>
                  <a:pt x="113" y="118"/>
                </a:moveTo>
                <a:cubicBezTo>
                  <a:pt x="113" y="118"/>
                  <a:pt x="113" y="118"/>
                  <a:pt x="113" y="118"/>
                </a:cubicBezTo>
                <a:cubicBezTo>
                  <a:pt x="111" y="115"/>
                  <a:pt x="108" y="110"/>
                  <a:pt x="107" y="105"/>
                </a:cubicBezTo>
                <a:cubicBezTo>
                  <a:pt x="105" y="100"/>
                  <a:pt x="104" y="95"/>
                  <a:pt x="104" y="90"/>
                </a:cubicBezTo>
                <a:cubicBezTo>
                  <a:pt x="104" y="67"/>
                  <a:pt x="104" y="67"/>
                  <a:pt x="104" y="67"/>
                </a:cubicBezTo>
                <a:cubicBezTo>
                  <a:pt x="104" y="54"/>
                  <a:pt x="99" y="42"/>
                  <a:pt x="90" y="34"/>
                </a:cubicBezTo>
                <a:cubicBezTo>
                  <a:pt x="85" y="29"/>
                  <a:pt x="80" y="26"/>
                  <a:pt x="75" y="24"/>
                </a:cubicBezTo>
                <a:cubicBezTo>
                  <a:pt x="72" y="23"/>
                  <a:pt x="69" y="22"/>
                  <a:pt x="67" y="21"/>
                </a:cubicBezTo>
                <a:cubicBezTo>
                  <a:pt x="80" y="8"/>
                  <a:pt x="80" y="8"/>
                  <a:pt x="80" y="8"/>
                </a:cubicBezTo>
                <a:cubicBezTo>
                  <a:pt x="81" y="7"/>
                  <a:pt x="81" y="6"/>
                  <a:pt x="81" y="5"/>
                </a:cubicBezTo>
                <a:cubicBezTo>
                  <a:pt x="81" y="2"/>
                  <a:pt x="79" y="0"/>
                  <a:pt x="76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6" y="0"/>
                  <a:pt x="35" y="0"/>
                  <a:pt x="34" y="1"/>
                </a:cubicBezTo>
                <a:cubicBezTo>
                  <a:pt x="32" y="3"/>
                  <a:pt x="32" y="6"/>
                  <a:pt x="34" y="8"/>
                </a:cubicBezTo>
                <a:cubicBezTo>
                  <a:pt x="47" y="21"/>
                  <a:pt x="47" y="21"/>
                  <a:pt x="47" y="21"/>
                </a:cubicBezTo>
                <a:cubicBezTo>
                  <a:pt x="44" y="22"/>
                  <a:pt x="42" y="23"/>
                  <a:pt x="39" y="24"/>
                </a:cubicBezTo>
                <a:cubicBezTo>
                  <a:pt x="33" y="26"/>
                  <a:pt x="28" y="29"/>
                  <a:pt x="24" y="34"/>
                </a:cubicBezTo>
                <a:cubicBezTo>
                  <a:pt x="19" y="38"/>
                  <a:pt x="16" y="43"/>
                  <a:pt x="13" y="49"/>
                </a:cubicBezTo>
                <a:cubicBezTo>
                  <a:pt x="11" y="55"/>
                  <a:pt x="10" y="61"/>
                  <a:pt x="10" y="67"/>
                </a:cubicBezTo>
                <a:cubicBezTo>
                  <a:pt x="10" y="90"/>
                  <a:pt x="10" y="90"/>
                  <a:pt x="10" y="90"/>
                </a:cubicBezTo>
                <a:cubicBezTo>
                  <a:pt x="10" y="95"/>
                  <a:pt x="9" y="100"/>
                  <a:pt x="7" y="105"/>
                </a:cubicBezTo>
                <a:cubicBezTo>
                  <a:pt x="5" y="110"/>
                  <a:pt x="3" y="115"/>
                  <a:pt x="1" y="118"/>
                </a:cubicBezTo>
                <a:cubicBezTo>
                  <a:pt x="0" y="119"/>
                  <a:pt x="0" y="120"/>
                  <a:pt x="0" y="121"/>
                </a:cubicBezTo>
                <a:cubicBezTo>
                  <a:pt x="0" y="124"/>
                  <a:pt x="2" y="126"/>
                  <a:pt x="5" y="126"/>
                </a:cubicBezTo>
                <a:cubicBezTo>
                  <a:pt x="109" y="126"/>
                  <a:pt x="109" y="126"/>
                  <a:pt x="109" y="126"/>
                </a:cubicBezTo>
                <a:cubicBezTo>
                  <a:pt x="109" y="126"/>
                  <a:pt x="109" y="126"/>
                  <a:pt x="109" y="126"/>
                </a:cubicBezTo>
                <a:cubicBezTo>
                  <a:pt x="110" y="126"/>
                  <a:pt x="111" y="126"/>
                  <a:pt x="112" y="125"/>
                </a:cubicBezTo>
                <a:cubicBezTo>
                  <a:pt x="114" y="123"/>
                  <a:pt x="115" y="120"/>
                  <a:pt x="113" y="118"/>
                </a:cubicBezTo>
                <a:close/>
                <a:moveTo>
                  <a:pt x="65" y="9"/>
                </a:moveTo>
                <a:cubicBezTo>
                  <a:pt x="65" y="9"/>
                  <a:pt x="65" y="9"/>
                  <a:pt x="65" y="9"/>
                </a:cubicBezTo>
                <a:cubicBezTo>
                  <a:pt x="57" y="17"/>
                  <a:pt x="57" y="17"/>
                  <a:pt x="57" y="17"/>
                </a:cubicBezTo>
                <a:cubicBezTo>
                  <a:pt x="49" y="9"/>
                  <a:pt x="49" y="9"/>
                  <a:pt x="49" y="9"/>
                </a:cubicBezTo>
                <a:cubicBezTo>
                  <a:pt x="65" y="9"/>
                  <a:pt x="65" y="9"/>
                  <a:pt x="65" y="9"/>
                </a:cubicBezTo>
                <a:close/>
                <a:moveTo>
                  <a:pt x="13" y="116"/>
                </a:moveTo>
                <a:cubicBezTo>
                  <a:pt x="13" y="116"/>
                  <a:pt x="13" y="116"/>
                  <a:pt x="13" y="116"/>
                </a:cubicBezTo>
                <a:cubicBezTo>
                  <a:pt x="14" y="114"/>
                  <a:pt x="15" y="111"/>
                  <a:pt x="16" y="108"/>
                </a:cubicBezTo>
                <a:cubicBezTo>
                  <a:pt x="18" y="102"/>
                  <a:pt x="20" y="96"/>
                  <a:pt x="20" y="90"/>
                </a:cubicBezTo>
                <a:cubicBezTo>
                  <a:pt x="20" y="67"/>
                  <a:pt x="20" y="67"/>
                  <a:pt x="20" y="67"/>
                </a:cubicBezTo>
                <a:cubicBezTo>
                  <a:pt x="20" y="62"/>
                  <a:pt x="21" y="57"/>
                  <a:pt x="22" y="53"/>
                </a:cubicBezTo>
                <a:cubicBezTo>
                  <a:pt x="24" y="48"/>
                  <a:pt x="27" y="44"/>
                  <a:pt x="30" y="41"/>
                </a:cubicBezTo>
                <a:cubicBezTo>
                  <a:pt x="34" y="37"/>
                  <a:pt x="38" y="34"/>
                  <a:pt x="43" y="33"/>
                </a:cubicBezTo>
                <a:cubicBezTo>
                  <a:pt x="47" y="31"/>
                  <a:pt x="52" y="30"/>
                  <a:pt x="57" y="30"/>
                </a:cubicBezTo>
                <a:cubicBezTo>
                  <a:pt x="57" y="30"/>
                  <a:pt x="57" y="30"/>
                  <a:pt x="57" y="30"/>
                </a:cubicBezTo>
                <a:cubicBezTo>
                  <a:pt x="62" y="30"/>
                  <a:pt x="67" y="31"/>
                  <a:pt x="71" y="33"/>
                </a:cubicBezTo>
                <a:cubicBezTo>
                  <a:pt x="75" y="34"/>
                  <a:pt x="79" y="37"/>
                  <a:pt x="83" y="41"/>
                </a:cubicBezTo>
                <a:cubicBezTo>
                  <a:pt x="90" y="48"/>
                  <a:pt x="94" y="57"/>
                  <a:pt x="94" y="67"/>
                </a:cubicBezTo>
                <a:cubicBezTo>
                  <a:pt x="94" y="90"/>
                  <a:pt x="94" y="90"/>
                  <a:pt x="94" y="90"/>
                </a:cubicBezTo>
                <a:cubicBezTo>
                  <a:pt x="94" y="96"/>
                  <a:pt x="95" y="102"/>
                  <a:pt x="97" y="108"/>
                </a:cubicBezTo>
                <a:cubicBezTo>
                  <a:pt x="98" y="111"/>
                  <a:pt x="99" y="114"/>
                  <a:pt x="101" y="116"/>
                </a:cubicBezTo>
                <a:cubicBezTo>
                  <a:pt x="13" y="116"/>
                  <a:pt x="13" y="116"/>
                  <a:pt x="13" y="116"/>
                </a:cubicBezTo>
                <a:close/>
              </a:path>
            </a:pathLst>
          </a:custGeom>
          <a:solidFill>
            <a:srgbClr val="0096FF"/>
          </a:solidFill>
          <a:ln>
            <a:noFill/>
          </a:ln>
          <a:extLst>
            <a:ext uri="{91240B29-F687-4f45-9708-019B960494DF}">
              <a14:hiddenLine xmlns="" xmlns:p14="http://schemas.microsoft.com/office/powerpoint/2010/main" xmlns:mc="http://schemas.openxmlformats.org/markup-compatibility/2006"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4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219345" y="15874"/>
            <a:ext cx="7975842" cy="873075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发票数字化，助推数字经济服务创新</a:t>
            </a:r>
          </a:p>
        </p:txBody>
      </p:sp>
      <p:pic>
        <p:nvPicPr>
          <p:cNvPr id="73" name="图片 7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2686" y="292389"/>
            <a:ext cx="2473742" cy="32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4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EBBD464-BA3F-464B-B39D-7B6F1ECD02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7999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0413" cy="6857107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391179" y="15874"/>
            <a:ext cx="7975842" cy="873075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助力企业实现发票数字化全流程管理</a:t>
            </a:r>
          </a:p>
        </p:txBody>
      </p:sp>
      <p:cxnSp>
        <p:nvCxnSpPr>
          <p:cNvPr id="25" name="直线连接符 24"/>
          <p:cNvCxnSpPr/>
          <p:nvPr/>
        </p:nvCxnSpPr>
        <p:spPr>
          <a:xfrm>
            <a:off x="0" y="888949"/>
            <a:ext cx="11806428" cy="0"/>
          </a:xfrm>
          <a:prstGeom prst="line">
            <a:avLst/>
          </a:prstGeom>
          <a:ln w="38100">
            <a:solidFill>
              <a:srgbClr val="0396F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2687" y="292389"/>
            <a:ext cx="2473742" cy="32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568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3266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50DC42D-791E-488F-8286-3E17341BDB8B}"/>
              </a:ext>
            </a:extLst>
          </p:cNvPr>
          <p:cNvSpPr txBox="1"/>
          <p:nvPr/>
        </p:nvSpPr>
        <p:spPr>
          <a:xfrm>
            <a:off x="2743297" y="1646460"/>
            <a:ext cx="6717442" cy="85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780031">
              <a:defRPr/>
            </a:pPr>
            <a:r>
              <a:rPr lang="en-US" altLang="zh-CN" sz="4966" dirty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rPr>
              <a:t>THANK YOU</a:t>
            </a:r>
            <a:endParaRPr lang="zh-CN" altLang="en-US" sz="4966" dirty="0">
              <a:solidFill>
                <a:prstClr val="whit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1" name="图片 10" descr="百望云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3234" y="527156"/>
            <a:ext cx="2200063" cy="759086"/>
          </a:xfrm>
          <a:prstGeom prst="rect">
            <a:avLst/>
          </a:prstGeom>
        </p:spPr>
      </p:pic>
      <p:sp>
        <p:nvSpPr>
          <p:cNvPr id="8" name="内容占位符 4">
            <a:extLst>
              <a:ext uri="{FF2B5EF4-FFF2-40B4-BE49-F238E27FC236}">
                <a16:creationId xmlns:a16="http://schemas.microsoft.com/office/drawing/2014/main" id="{6BE0799D-E2D4-4F66-BC26-ABB743B20265}"/>
              </a:ext>
            </a:extLst>
          </p:cNvPr>
          <p:cNvSpPr txBox="1">
            <a:spLocks/>
          </p:cNvSpPr>
          <p:nvPr/>
        </p:nvSpPr>
        <p:spPr>
          <a:xfrm>
            <a:off x="1371401" y="3131185"/>
            <a:ext cx="9440463" cy="3199659"/>
          </a:xfrm>
          <a:prstGeom prst="rect">
            <a:avLst/>
          </a:prstGeom>
        </p:spPr>
        <p:txBody>
          <a:bodyPr vert="horz" lIns="91419" tIns="45709" rIns="91419" bIns="45709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schemeClr val="bg1"/>
                </a:solidFill>
                <a:cs typeface="Segoe UI Light" panose="020B0502040204020203" pitchFamily="34" charset="0"/>
              </a:rPr>
              <a:t>访问</a:t>
            </a:r>
            <a:endParaRPr lang="en-US" altLang="zh-CN" sz="2000" b="1" dirty="0">
              <a:solidFill>
                <a:schemeClr val="bg1"/>
              </a:solidFill>
              <a:cs typeface="Segoe UI Light" panose="020B0502040204020203" pitchFamily="34" charset="0"/>
            </a:endParaRPr>
          </a:p>
          <a:p>
            <a:pPr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chemeClr val="bg1"/>
                </a:solidFill>
                <a:cs typeface="Segoe UI Light" panose="020B0502040204020203" pitchFamily="34" charset="0"/>
              </a:rPr>
              <a:t>http://</a:t>
            </a:r>
            <a:r>
              <a:rPr lang="en-US" altLang="zh-CN" sz="2000" b="1" dirty="0" err="1">
                <a:solidFill>
                  <a:schemeClr val="bg1"/>
                </a:solidFill>
                <a:cs typeface="Segoe UI Light" panose="020B0502040204020203" pitchFamily="34" charset="0"/>
              </a:rPr>
              <a:t>www.baiwang.com</a:t>
            </a:r>
            <a:r>
              <a:rPr lang="en-US" altLang="zh-CN" sz="2000" b="1" dirty="0">
                <a:solidFill>
                  <a:schemeClr val="bg1"/>
                </a:solidFill>
                <a:cs typeface="Segoe UI Light" panose="020B0502040204020203" pitchFamily="34" charset="0"/>
              </a:rPr>
              <a:t> </a:t>
            </a:r>
          </a:p>
          <a:p>
            <a:pPr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</a:pPr>
            <a:endParaRPr lang="zh-CN" altLang="en-US" sz="2000" b="1" dirty="0">
              <a:solidFill>
                <a:schemeClr val="bg1"/>
              </a:solidFill>
              <a:cs typeface="Segoe UI Light" panose="020B0502040204020203" pitchFamily="34" charset="0"/>
            </a:endParaRPr>
          </a:p>
          <a:p>
            <a:pPr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schemeClr val="bg1"/>
                </a:solidFill>
                <a:cs typeface="Segoe UI Light" panose="020B0502040204020203" pitchFamily="34" charset="0"/>
              </a:rPr>
              <a:t>邮件</a:t>
            </a:r>
            <a:endParaRPr lang="en-US" altLang="zh-CN" sz="2000" b="1" dirty="0">
              <a:solidFill>
                <a:schemeClr val="bg1"/>
              </a:solidFill>
              <a:cs typeface="Segoe UI Light" panose="020B0502040204020203" pitchFamily="34" charset="0"/>
            </a:endParaRPr>
          </a:p>
          <a:p>
            <a:pPr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chemeClr val="bg1"/>
                </a:solidFill>
                <a:cs typeface="Segoe UI Light" panose="020B0502040204020203" pitchFamily="34" charset="0"/>
              </a:rPr>
              <a:t>info@baiwang.com</a:t>
            </a:r>
          </a:p>
          <a:p>
            <a:pPr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</a:pPr>
            <a:endParaRPr lang="en-US" altLang="zh-CN" sz="2000" b="1" dirty="0">
              <a:solidFill>
                <a:schemeClr val="bg1"/>
              </a:solidFill>
              <a:cs typeface="Segoe UI Light" panose="020B0502040204020203" pitchFamily="34" charset="0"/>
            </a:endParaRPr>
          </a:p>
          <a:p>
            <a:pPr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schemeClr val="bg1"/>
                </a:solidFill>
                <a:cs typeface="Segoe UI Light" panose="020B0502040204020203" pitchFamily="34" charset="0"/>
              </a:rPr>
              <a:t>电话</a:t>
            </a:r>
            <a:endParaRPr lang="en-US" altLang="zh-CN" sz="2000" b="1" dirty="0">
              <a:solidFill>
                <a:schemeClr val="bg1"/>
              </a:solidFill>
              <a:cs typeface="Segoe UI Light" panose="020B0502040204020203" pitchFamily="34" charset="0"/>
            </a:endParaRPr>
          </a:p>
          <a:p>
            <a:pPr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chemeClr val="bg1"/>
                </a:solidFill>
                <a:cs typeface="Segoe UI Light" panose="020B0502040204020203" pitchFamily="34" charset="0"/>
              </a:rPr>
              <a:t>40085-12366</a:t>
            </a:r>
          </a:p>
        </p:txBody>
      </p:sp>
    </p:spTree>
    <p:extLst>
      <p:ext uri="{BB962C8B-B14F-4D97-AF65-F5344CB8AC3E}">
        <p14:creationId xmlns:p14="http://schemas.microsoft.com/office/powerpoint/2010/main" val="238332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957</TotalTime>
  <Words>338</Words>
  <Application>Microsoft Office PowerPoint</Application>
  <PresentationFormat>自定义</PresentationFormat>
  <Paragraphs>141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等线</vt:lpstr>
      <vt:lpstr>三极极黑简体</vt:lpstr>
      <vt:lpstr>Microsoft YaHei</vt:lpstr>
      <vt:lpstr>Microsoft YaHei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leo</cp:lastModifiedBy>
  <cp:revision>127</cp:revision>
  <dcterms:created xsi:type="dcterms:W3CDTF">2019-07-13T13:38:55Z</dcterms:created>
  <dcterms:modified xsi:type="dcterms:W3CDTF">2019-11-06T04:54:59Z</dcterms:modified>
</cp:coreProperties>
</file>

<file path=docProps/thumbnail.jpeg>
</file>